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66" r:id="rId5"/>
    <p:sldId id="276" r:id="rId6"/>
    <p:sldId id="259" r:id="rId7"/>
    <p:sldId id="274" r:id="rId8"/>
    <p:sldId id="281" r:id="rId9"/>
    <p:sldId id="279" r:id="rId10"/>
    <p:sldId id="280" r:id="rId11"/>
    <p:sldId id="268" r:id="rId12"/>
    <p:sldId id="282" r:id="rId13"/>
    <p:sldId id="290" r:id="rId14"/>
    <p:sldId id="277" r:id="rId15"/>
    <p:sldId id="287" r:id="rId16"/>
    <p:sldId id="278" r:id="rId17"/>
    <p:sldId id="288" r:id="rId18"/>
    <p:sldId id="270" r:id="rId19"/>
    <p:sldId id="265" r:id="rId20"/>
    <p:sldId id="271" r:id="rId21"/>
    <p:sldId id="286" r:id="rId22"/>
    <p:sldId id="272" r:id="rId23"/>
    <p:sldId id="289" r:id="rId24"/>
    <p:sldId id="275" r:id="rId25"/>
    <p:sldId id="273" r:id="rId26"/>
    <p:sldId id="283" r:id="rId27"/>
    <p:sldId id="284" r:id="rId28"/>
    <p:sldId id="285" r:id="rId29"/>
  </p:sldIdLst>
  <p:sldSz cx="9144000" cy="5143500" type="screen16x9"/>
  <p:notesSz cx="6797675" cy="99282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1" y="-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Munka6!$B$2</c:f>
              <c:strCache>
                <c:ptCount val="1"/>
                <c:pt idx="0">
                  <c:v>ultimate</c:v>
                </c:pt>
              </c:strCache>
            </c:strRef>
          </c:tx>
          <c:invertIfNegative val="0"/>
          <c:cat>
            <c:strRef>
              <c:f>Munka6!$A$3:$A$12</c:f>
              <c:strCache>
                <c:ptCount val="10"/>
                <c:pt idx="0">
                  <c:v>  DEU: Germany</c:v>
                </c:pt>
                <c:pt idx="1">
                  <c:v>  USA: United States</c:v>
                </c:pt>
                <c:pt idx="2">
                  <c:v>  FRA: France</c:v>
                </c:pt>
                <c:pt idx="3">
                  <c:v>  NLD: Netherlands</c:v>
                </c:pt>
                <c:pt idx="4">
                  <c:v>  AUT: Austria</c:v>
                </c:pt>
                <c:pt idx="5">
                  <c:v>  GBR: United Kingdom</c:v>
                </c:pt>
                <c:pt idx="6">
                  <c:v>  ITA: Italy</c:v>
                </c:pt>
                <c:pt idx="7">
                  <c:v>  CZE: Czech Republic</c:v>
                </c:pt>
                <c:pt idx="8">
                  <c:v>  CHE: Switzerland</c:v>
                </c:pt>
                <c:pt idx="9">
                  <c:v>  POL: Poland</c:v>
                </c:pt>
              </c:strCache>
            </c:strRef>
          </c:cat>
          <c:val>
            <c:numRef>
              <c:f>Munka6!$B$3:$B$12</c:f>
              <c:numCache>
                <c:formatCode>General</c:formatCode>
                <c:ptCount val="10"/>
                <c:pt idx="0">
                  <c:v>87152.623028862901</c:v>
                </c:pt>
                <c:pt idx="1">
                  <c:v>40165.822107269778</c:v>
                </c:pt>
                <c:pt idx="2">
                  <c:v>32610.867138426227</c:v>
                </c:pt>
                <c:pt idx="3">
                  <c:v>24197.830957238803</c:v>
                </c:pt>
                <c:pt idx="4">
                  <c:v>23975.404967346447</c:v>
                </c:pt>
                <c:pt idx="5">
                  <c:v>18818.450374178236</c:v>
                </c:pt>
                <c:pt idx="6">
                  <c:v>16984.81234372162</c:v>
                </c:pt>
                <c:pt idx="7">
                  <c:v>11174.874787999195</c:v>
                </c:pt>
                <c:pt idx="8">
                  <c:v>11134.518376730519</c:v>
                </c:pt>
                <c:pt idx="9">
                  <c:v>10443.214989043339</c:v>
                </c:pt>
              </c:numCache>
            </c:numRef>
          </c:val>
        </c:ser>
        <c:ser>
          <c:idx val="1"/>
          <c:order val="1"/>
          <c:tx>
            <c:strRef>
              <c:f>Munka6!$C$2</c:f>
              <c:strCache>
                <c:ptCount val="1"/>
                <c:pt idx="0">
                  <c:v>immediate</c:v>
                </c:pt>
              </c:strCache>
            </c:strRef>
          </c:tx>
          <c:invertIfNegative val="0"/>
          <c:cat>
            <c:strRef>
              <c:f>Munka6!$A$3:$A$12</c:f>
              <c:strCache>
                <c:ptCount val="10"/>
                <c:pt idx="0">
                  <c:v>  DEU: Germany</c:v>
                </c:pt>
                <c:pt idx="1">
                  <c:v>  USA: United States</c:v>
                </c:pt>
                <c:pt idx="2">
                  <c:v>  FRA: France</c:v>
                </c:pt>
                <c:pt idx="3">
                  <c:v>  NLD: Netherlands</c:v>
                </c:pt>
                <c:pt idx="4">
                  <c:v>  AUT: Austria</c:v>
                </c:pt>
                <c:pt idx="5">
                  <c:v>  GBR: United Kingdom</c:v>
                </c:pt>
                <c:pt idx="6">
                  <c:v>  ITA: Italy</c:v>
                </c:pt>
                <c:pt idx="7">
                  <c:v>  CZE: Czech Republic</c:v>
                </c:pt>
                <c:pt idx="8">
                  <c:v>  CHE: Switzerland</c:v>
                </c:pt>
                <c:pt idx="9">
                  <c:v>  POL: Poland</c:v>
                </c:pt>
              </c:strCache>
            </c:strRef>
          </c:cat>
          <c:val>
            <c:numRef>
              <c:f>Munka6!$C$3:$C$12</c:f>
              <c:numCache>
                <c:formatCode>General</c:formatCode>
                <c:ptCount val="10"/>
                <c:pt idx="0">
                  <c:v>70791.235184957914</c:v>
                </c:pt>
                <c:pt idx="1">
                  <c:v>4356.231326240415</c:v>
                </c:pt>
                <c:pt idx="2">
                  <c:v>31531.470388900136</c:v>
                </c:pt>
                <c:pt idx="3">
                  <c:v>76160.70915532604</c:v>
                </c:pt>
                <c:pt idx="4">
                  <c:v>29317.538353897591</c:v>
                </c:pt>
                <c:pt idx="5">
                  <c:v>16395.817493919061</c:v>
                </c:pt>
                <c:pt idx="6">
                  <c:v>14145.383601743601</c:v>
                </c:pt>
                <c:pt idx="7">
                  <c:v>821.51500603000727</c:v>
                </c:pt>
                <c:pt idx="8">
                  <c:v>14853.06372938707</c:v>
                </c:pt>
                <c:pt idx="9">
                  <c:v>2509.7246147755682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763072"/>
        <c:axId val="91764608"/>
      </c:barChart>
      <c:catAx>
        <c:axId val="91763072"/>
        <c:scaling>
          <c:orientation val="minMax"/>
        </c:scaling>
        <c:delete val="0"/>
        <c:axPos val="b"/>
        <c:majorTickMark val="out"/>
        <c:minorTickMark val="none"/>
        <c:tickLblPos val="nextTo"/>
        <c:crossAx val="91764608"/>
        <c:crosses val="autoZero"/>
        <c:auto val="1"/>
        <c:lblAlgn val="ctr"/>
        <c:lblOffset val="100"/>
        <c:noMultiLvlLbl val="0"/>
      </c:catAx>
      <c:valAx>
        <c:axId val="91764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176307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Munka2!$F$4</c:f>
              <c:strCache>
                <c:ptCount val="1"/>
                <c:pt idx="0">
                  <c:v>Ultimate</c:v>
                </c:pt>
              </c:strCache>
            </c:strRef>
          </c:tx>
          <c:invertIfNegative val="0"/>
          <c:cat>
            <c:strRef>
              <c:f>Munka2!$E$5:$E$37</c:f>
              <c:strCache>
                <c:ptCount val="33"/>
                <c:pt idx="0">
                  <c:v>Germany</c:v>
                </c:pt>
                <c:pt idx="1">
                  <c:v>USA</c:v>
                </c:pt>
                <c:pt idx="2">
                  <c:v>Austria</c:v>
                </c:pt>
                <c:pt idx="3">
                  <c:v>France</c:v>
                </c:pt>
                <c:pt idx="4">
                  <c:v>Not identified</c:v>
                </c:pt>
                <c:pt idx="5">
                  <c:v>Italy</c:v>
                </c:pt>
                <c:pt idx="6">
                  <c:v>United Kingdom</c:v>
                </c:pt>
                <c:pt idx="7">
                  <c:v>Japan</c:v>
                </c:pt>
                <c:pt idx="8">
                  <c:v>Netherlands</c:v>
                </c:pt>
                <c:pt idx="9">
                  <c:v>India</c:v>
                </c:pt>
                <c:pt idx="10">
                  <c:v>China</c:v>
                </c:pt>
                <c:pt idx="11">
                  <c:v>Switzerland</c:v>
                </c:pt>
                <c:pt idx="12">
                  <c:v>Korea</c:v>
                </c:pt>
                <c:pt idx="13">
                  <c:v>Belgium </c:v>
                </c:pt>
                <c:pt idx="14">
                  <c:v>Luxemburg</c:v>
                </c:pt>
                <c:pt idx="15">
                  <c:v>Cyprus</c:v>
                </c:pt>
                <c:pt idx="16">
                  <c:v>Denmark</c:v>
                </c:pt>
                <c:pt idx="17">
                  <c:v>Spain</c:v>
                </c:pt>
                <c:pt idx="18">
                  <c:v>Israel</c:v>
                </c:pt>
                <c:pt idx="19">
                  <c:v>Norway</c:v>
                </c:pt>
                <c:pt idx="20">
                  <c:v>Ukraine</c:v>
                </c:pt>
                <c:pt idx="21">
                  <c:v>Malta</c:v>
                </c:pt>
                <c:pt idx="22">
                  <c:v>Czech Republic</c:v>
                </c:pt>
                <c:pt idx="23">
                  <c:v>Canada</c:v>
                </c:pt>
                <c:pt idx="24">
                  <c:v>Hungary</c:v>
                </c:pt>
                <c:pt idx="25">
                  <c:v>Sweden</c:v>
                </c:pt>
                <c:pt idx="26">
                  <c:v>Taiwan</c:v>
                </c:pt>
                <c:pt idx="27">
                  <c:v>Russia</c:v>
                </c:pt>
                <c:pt idx="28">
                  <c:v>Ireland</c:v>
                </c:pt>
                <c:pt idx="29">
                  <c:v>Poland</c:v>
                </c:pt>
                <c:pt idx="30">
                  <c:v>Liechtenstein</c:v>
                </c:pt>
                <c:pt idx="31">
                  <c:v>Mexico</c:v>
                </c:pt>
                <c:pt idx="32">
                  <c:v>Hongkong</c:v>
                </c:pt>
              </c:strCache>
            </c:strRef>
          </c:cat>
          <c:val>
            <c:numRef>
              <c:f>Munka2!$F$5:$F$37</c:f>
              <c:numCache>
                <c:formatCode>General</c:formatCode>
                <c:ptCount val="33"/>
                <c:pt idx="0">
                  <c:v>24996.884133550895</c:v>
                </c:pt>
                <c:pt idx="1">
                  <c:v>13205.637156936778</c:v>
                </c:pt>
                <c:pt idx="2">
                  <c:v>6785.5399258468451</c:v>
                </c:pt>
                <c:pt idx="3">
                  <c:v>4701.5317806167286</c:v>
                </c:pt>
                <c:pt idx="4">
                  <c:v>3870.8015852858625</c:v>
                </c:pt>
                <c:pt idx="5">
                  <c:v>3139.7474405335197</c:v>
                </c:pt>
                <c:pt idx="6">
                  <c:v>2870.2919523765345</c:v>
                </c:pt>
                <c:pt idx="7">
                  <c:v>2681.6870536927213</c:v>
                </c:pt>
                <c:pt idx="8">
                  <c:v>2507.6340238274993</c:v>
                </c:pt>
                <c:pt idx="9">
                  <c:v>2347.2321895977766</c:v>
                </c:pt>
                <c:pt idx="10">
                  <c:v>2071.2563287463531</c:v>
                </c:pt>
                <c:pt idx="11">
                  <c:v>1878.3334531069193</c:v>
                </c:pt>
                <c:pt idx="12">
                  <c:v>1534.074240386891</c:v>
                </c:pt>
                <c:pt idx="13">
                  <c:v>1474.1617328362365</c:v>
                </c:pt>
                <c:pt idx="14">
                  <c:v>1420.0295443350528</c:v>
                </c:pt>
                <c:pt idx="15">
                  <c:v>1050.5126590952093</c:v>
                </c:pt>
                <c:pt idx="16">
                  <c:v>833.36361890531032</c:v>
                </c:pt>
                <c:pt idx="17">
                  <c:v>748.79292657795042</c:v>
                </c:pt>
                <c:pt idx="18">
                  <c:v>696.62130831298145</c:v>
                </c:pt>
                <c:pt idx="19">
                  <c:v>538.25178031827625</c:v>
                </c:pt>
                <c:pt idx="20">
                  <c:v>490.04630198694025</c:v>
                </c:pt>
                <c:pt idx="21">
                  <c:v>422.79013926254817</c:v>
                </c:pt>
                <c:pt idx="22">
                  <c:v>410.4522483860456</c:v>
                </c:pt>
                <c:pt idx="23">
                  <c:v>375.81916571933016</c:v>
                </c:pt>
                <c:pt idx="24">
                  <c:v>368.26073360203407</c:v>
                </c:pt>
                <c:pt idx="25">
                  <c:v>365.83500030114038</c:v>
                </c:pt>
                <c:pt idx="26">
                  <c:v>319.70751391211917</c:v>
                </c:pt>
                <c:pt idx="27">
                  <c:v>315.60838850902076</c:v>
                </c:pt>
                <c:pt idx="28">
                  <c:v>298.97981892698061</c:v>
                </c:pt>
                <c:pt idx="29">
                  <c:v>253.75307005983933</c:v>
                </c:pt>
                <c:pt idx="30">
                  <c:v>176.6768392482422</c:v>
                </c:pt>
                <c:pt idx="31">
                  <c:v>173.62222452536534</c:v>
                </c:pt>
                <c:pt idx="32">
                  <c:v>170.56193503922285</c:v>
                </c:pt>
              </c:numCache>
            </c:numRef>
          </c:val>
        </c:ser>
        <c:ser>
          <c:idx val="1"/>
          <c:order val="1"/>
          <c:tx>
            <c:strRef>
              <c:f>Munka2!$G$4</c:f>
              <c:strCache>
                <c:ptCount val="1"/>
                <c:pt idx="0">
                  <c:v>Immediate</c:v>
                </c:pt>
              </c:strCache>
            </c:strRef>
          </c:tx>
          <c:invertIfNegative val="0"/>
          <c:cat>
            <c:strRef>
              <c:f>Munka2!$E$5:$E$37</c:f>
              <c:strCache>
                <c:ptCount val="33"/>
                <c:pt idx="0">
                  <c:v>Germany</c:v>
                </c:pt>
                <c:pt idx="1">
                  <c:v>USA</c:v>
                </c:pt>
                <c:pt idx="2">
                  <c:v>Austria</c:v>
                </c:pt>
                <c:pt idx="3">
                  <c:v>France</c:v>
                </c:pt>
                <c:pt idx="4">
                  <c:v>Not identified</c:v>
                </c:pt>
                <c:pt idx="5">
                  <c:v>Italy</c:v>
                </c:pt>
                <c:pt idx="6">
                  <c:v>United Kingdom</c:v>
                </c:pt>
                <c:pt idx="7">
                  <c:v>Japan</c:v>
                </c:pt>
                <c:pt idx="8">
                  <c:v>Netherlands</c:v>
                </c:pt>
                <c:pt idx="9">
                  <c:v>India</c:v>
                </c:pt>
                <c:pt idx="10">
                  <c:v>China</c:v>
                </c:pt>
                <c:pt idx="11">
                  <c:v>Switzerland</c:v>
                </c:pt>
                <c:pt idx="12">
                  <c:v>Korea</c:v>
                </c:pt>
                <c:pt idx="13">
                  <c:v>Belgium </c:v>
                </c:pt>
                <c:pt idx="14">
                  <c:v>Luxemburg</c:v>
                </c:pt>
                <c:pt idx="15">
                  <c:v>Cyprus</c:v>
                </c:pt>
                <c:pt idx="16">
                  <c:v>Denmark</c:v>
                </c:pt>
                <c:pt idx="17">
                  <c:v>Spain</c:v>
                </c:pt>
                <c:pt idx="18">
                  <c:v>Israel</c:v>
                </c:pt>
                <c:pt idx="19">
                  <c:v>Norway</c:v>
                </c:pt>
                <c:pt idx="20">
                  <c:v>Ukraine</c:v>
                </c:pt>
                <c:pt idx="21">
                  <c:v>Malta</c:v>
                </c:pt>
                <c:pt idx="22">
                  <c:v>Czech Republic</c:v>
                </c:pt>
                <c:pt idx="23">
                  <c:v>Canada</c:v>
                </c:pt>
                <c:pt idx="24">
                  <c:v>Hungary</c:v>
                </c:pt>
                <c:pt idx="25">
                  <c:v>Sweden</c:v>
                </c:pt>
                <c:pt idx="26">
                  <c:v>Taiwan</c:v>
                </c:pt>
                <c:pt idx="27">
                  <c:v>Russia</c:v>
                </c:pt>
                <c:pt idx="28">
                  <c:v>Ireland</c:v>
                </c:pt>
                <c:pt idx="29">
                  <c:v>Poland</c:v>
                </c:pt>
                <c:pt idx="30">
                  <c:v>Liechtenstein</c:v>
                </c:pt>
                <c:pt idx="31">
                  <c:v>Mexico</c:v>
                </c:pt>
                <c:pt idx="32">
                  <c:v>Hongkong</c:v>
                </c:pt>
              </c:strCache>
            </c:strRef>
          </c:cat>
          <c:val>
            <c:numRef>
              <c:f>Munka2!$G$5:$G$37</c:f>
              <c:numCache>
                <c:formatCode>General</c:formatCode>
                <c:ptCount val="33"/>
                <c:pt idx="0">
                  <c:v>22964.357752021904</c:v>
                </c:pt>
                <c:pt idx="1">
                  <c:v>-1775.1457782259845</c:v>
                </c:pt>
                <c:pt idx="2">
                  <c:v>8752.5477681338925</c:v>
                </c:pt>
                <c:pt idx="3">
                  <c:v>3023.5074818060352</c:v>
                </c:pt>
                <c:pt idx="4">
                  <c:v>3870.8015852858625</c:v>
                </c:pt>
                <c:pt idx="5">
                  <c:v>2756.4802600096014</c:v>
                </c:pt>
                <c:pt idx="6">
                  <c:v>3501.0088071738605</c:v>
                </c:pt>
                <c:pt idx="7">
                  <c:v>947.51763641600769</c:v>
                </c:pt>
                <c:pt idx="8">
                  <c:v>13446.420187253039</c:v>
                </c:pt>
                <c:pt idx="9">
                  <c:v>-16.07856507502817</c:v>
                </c:pt>
                <c:pt idx="10">
                  <c:v>287.36680475525594</c:v>
                </c:pt>
                <c:pt idx="11">
                  <c:v>5572.1948283844704</c:v>
                </c:pt>
                <c:pt idx="12">
                  <c:v>1635.035846531187</c:v>
                </c:pt>
                <c:pt idx="13">
                  <c:v>2388.8915798780931</c:v>
                </c:pt>
                <c:pt idx="14">
                  <c:v>3656.6570452353239</c:v>
                </c:pt>
                <c:pt idx="15">
                  <c:v>1550.0753766615917</c:v>
                </c:pt>
                <c:pt idx="16">
                  <c:v>811.09655279722642</c:v>
                </c:pt>
                <c:pt idx="17">
                  <c:v>922.43473368032687</c:v>
                </c:pt>
                <c:pt idx="18">
                  <c:v>-92.904273401337974</c:v>
                </c:pt>
                <c:pt idx="19">
                  <c:v>553.03687761320714</c:v>
                </c:pt>
                <c:pt idx="20">
                  <c:v>348.92149477727401</c:v>
                </c:pt>
                <c:pt idx="21">
                  <c:v>487.55256470688761</c:v>
                </c:pt>
                <c:pt idx="22">
                  <c:v>269.50868918268725</c:v>
                </c:pt>
                <c:pt idx="23">
                  <c:v>628.59981639416242</c:v>
                </c:pt>
                <c:pt idx="24">
                  <c:v>0</c:v>
                </c:pt>
                <c:pt idx="25">
                  <c:v>420.38976707176732</c:v>
                </c:pt>
                <c:pt idx="26">
                  <c:v>102.61113937631413</c:v>
                </c:pt>
                <c:pt idx="27">
                  <c:v>46.930384685222606</c:v>
                </c:pt>
                <c:pt idx="28">
                  <c:v>3115.9706591418048</c:v>
                </c:pt>
                <c:pt idx="29">
                  <c:v>390.49254644216819</c:v>
                </c:pt>
                <c:pt idx="30">
                  <c:v>181.72570388395707</c:v>
                </c:pt>
                <c:pt idx="31">
                  <c:v>-372.38428421844361</c:v>
                </c:pt>
                <c:pt idx="32">
                  <c:v>470.55536071918226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045632"/>
        <c:axId val="111780608"/>
      </c:barChart>
      <c:catAx>
        <c:axId val="111045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1780608"/>
        <c:crosses val="autoZero"/>
        <c:auto val="1"/>
        <c:lblAlgn val="ctr"/>
        <c:lblOffset val="100"/>
        <c:noMultiLvlLbl val="0"/>
      </c:catAx>
      <c:valAx>
        <c:axId val="111780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10456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144D1-265B-40AA-9546-154E1DE9B9AB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A5D43-6E13-4B4A-BDF1-C95D3428DE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03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B39DD-6065-4431-B459-84400FC26025}" type="datetimeFigureOut">
              <a:rPr lang="en-GB" smtClean="0"/>
              <a:t>17/10/2018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B591C7-7A0A-4893-8E78-DE946504F4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14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1219200" y="2914650"/>
            <a:ext cx="6858000" cy="74295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219200" y="3843338"/>
            <a:ext cx="6858000" cy="40005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6400800" y="4766310"/>
            <a:ext cx="2286000" cy="274320"/>
          </a:xfrm>
        </p:spPr>
        <p:txBody>
          <a:bodyPr/>
          <a:lstStyle>
            <a:lvl1pPr>
              <a:defRPr sz="1400"/>
            </a:lvl1pPr>
          </a:lstStyle>
          <a:p>
            <a:fld id="{1C59F923-3C9E-4CF5-9FA3-A38A546B9342}" type="datetime1">
              <a:rPr lang="en-GB" smtClean="0"/>
              <a:t>17/10/2018</a:t>
            </a:fld>
            <a:endParaRPr lang="en-GB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2898648" y="4766310"/>
            <a:ext cx="3474720" cy="274320"/>
          </a:xfrm>
        </p:spPr>
        <p:txBody>
          <a:bodyPr/>
          <a:lstStyle/>
          <a:p>
            <a:r>
              <a:rPr lang="hu-HU" smtClean="0"/>
              <a:t>A Magyar Regionális Tudományi Társaság XVI. vándorgyűlése, Kecskemét, 2018. október 18.-19.</a:t>
            </a:r>
            <a:endParaRPr lang="en-GB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1216152" y="4766310"/>
            <a:ext cx="1219200" cy="274320"/>
          </a:xfrm>
        </p:spPr>
        <p:txBody>
          <a:bodyPr/>
          <a:lstStyle/>
          <a:p>
            <a:fld id="{D933128C-093A-4F4B-8AD0-8CCB6974F803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Téglalap 20"/>
          <p:cNvSpPr/>
          <p:nvPr/>
        </p:nvSpPr>
        <p:spPr>
          <a:xfrm>
            <a:off x="904875" y="2736056"/>
            <a:ext cx="7315200" cy="960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Téglalap 32"/>
          <p:cNvSpPr/>
          <p:nvPr/>
        </p:nvSpPr>
        <p:spPr>
          <a:xfrm>
            <a:off x="914400" y="3786188"/>
            <a:ext cx="7315200" cy="5143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églalap 21"/>
          <p:cNvSpPr/>
          <p:nvPr/>
        </p:nvSpPr>
        <p:spPr>
          <a:xfrm>
            <a:off x="904875" y="2736056"/>
            <a:ext cx="228600" cy="960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Téglalap 31"/>
          <p:cNvSpPr/>
          <p:nvPr/>
        </p:nvSpPr>
        <p:spPr>
          <a:xfrm>
            <a:off x="914400" y="3786188"/>
            <a:ext cx="228600" cy="5143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55DD-7B4D-43A8-8CA9-44E242A38414}" type="datetime1">
              <a:rPr lang="en-GB" smtClean="0"/>
              <a:t>17/10/2018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A Magyar Regionális Tudományi Társaság XVI. vándorgyűlése, Kecskemét, 2018. október 18.-19.</a:t>
            </a:r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28C-093A-4F4B-8AD0-8CCB6974F8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A69F-A66A-40AC-9E3C-5748FCF199E8}" type="datetime1">
              <a:rPr lang="en-GB" smtClean="0"/>
              <a:t>17/10/2018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A Magyar Regionális Tudományi Társaság XVI. vándorgyűlése, Kecskemét, 2018. október 18.-19.</a:t>
            </a:r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28C-093A-4F4B-8AD0-8CCB6974F80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Háromszög 7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 rot="5400000">
            <a:off x="4361127" y="2401464"/>
            <a:ext cx="438912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287A-26AD-4F44-A06A-FEF9AEAFCC9A}" type="datetime1">
              <a:rPr lang="en-GB" smtClean="0"/>
              <a:t>17/10/2018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A Magyar Regionális Tudományi Társaság XVI. vándorgyűlése, Kecskemét, 2018. október 18.-19.</a:t>
            </a:r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28C-093A-4F4B-8AD0-8CCB6974F8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370332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9200" y="2228850"/>
            <a:ext cx="6858000" cy="8001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95400" y="3200400"/>
            <a:ext cx="6781800" cy="85725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400800" y="4766310"/>
            <a:ext cx="2286000" cy="274320"/>
          </a:xfrm>
        </p:spPr>
        <p:txBody>
          <a:bodyPr/>
          <a:lstStyle/>
          <a:p>
            <a:fld id="{DE1113E9-FFD1-431C-9ABB-0E522224396E}" type="datetime1">
              <a:rPr lang="en-GB" smtClean="0"/>
              <a:t>17/10/2018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898648" y="4766310"/>
            <a:ext cx="3474720" cy="274320"/>
          </a:xfrm>
        </p:spPr>
        <p:txBody>
          <a:bodyPr/>
          <a:lstStyle/>
          <a:p>
            <a:r>
              <a:rPr lang="hu-HU" smtClean="0"/>
              <a:t>A Magyar Regionális Tudományi Társaság XVI. vándorgyűlése, Kecskemét, 2018. október 18.-19.</a:t>
            </a:r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1069848" y="4766310"/>
            <a:ext cx="1520952" cy="274320"/>
          </a:xfrm>
        </p:spPr>
        <p:txBody>
          <a:bodyPr/>
          <a:lstStyle/>
          <a:p>
            <a:fld id="{D933128C-093A-4F4B-8AD0-8CCB6974F80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églalap 6"/>
          <p:cNvSpPr/>
          <p:nvPr/>
        </p:nvSpPr>
        <p:spPr>
          <a:xfrm>
            <a:off x="914400" y="2114550"/>
            <a:ext cx="7315200" cy="960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914400" y="2114550"/>
            <a:ext cx="228600" cy="960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56B78-1276-4D90-82F4-876831645D31}" type="datetime1">
              <a:rPr lang="en-GB" smtClean="0"/>
              <a:t>17/10/2018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A Magyar Regionális Tudományi Társaság XVI. vándorgyűlése, Kecskemét, 2018. október 18.-19.</a:t>
            </a:r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28C-093A-4F4B-8AD0-8CCB6974F80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4041648" cy="370332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632198" y="912114"/>
            <a:ext cx="4041648" cy="370332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964406"/>
            <a:ext cx="4040188" cy="51435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8201" y="971550"/>
            <a:ext cx="4041775" cy="51435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19945-8DD2-4B0B-91CF-0DBAEE5370F1}" type="datetime1">
              <a:rPr lang="en-GB" smtClean="0"/>
              <a:t>17/10/2018</a:t>
            </a:fld>
            <a:endParaRPr lang="en-GB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A Magyar Regionális Tudományi Társaság XVI. vándorgyűlése, Kecskemét, 2018. október 18.-19.</a:t>
            </a:r>
            <a:endParaRPr lang="en-GB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28C-093A-4F4B-8AD0-8CCB6974F80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57200" y="1600200"/>
            <a:ext cx="4038600" cy="302895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648200" y="1600200"/>
            <a:ext cx="4038600" cy="302895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CC88-8A5F-4DFD-8110-6EF68B5FF4E8}" type="datetime1">
              <a:rPr lang="en-GB" smtClean="0"/>
              <a:t>17/10/2018</a:t>
            </a:fld>
            <a:endParaRPr lang="en-GB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A Magyar Regionális Tudományi Társaság XVI. vándorgyűlése, Kecskemét, 2018. október 18.-19.</a:t>
            </a:r>
            <a:endParaRPr lang="en-GB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28C-093A-4F4B-8AD0-8CCB6974F803}" type="slidenum">
              <a:rPr lang="en-GB" smtClean="0"/>
              <a:t>‹#›</a:t>
            </a:fld>
            <a:endParaRPr lang="en-GB"/>
          </a:p>
        </p:txBody>
      </p:sp>
      <p:sp>
        <p:nvSpPr>
          <p:cNvPr id="6" name="Háromszög 5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6FE39-AD64-40BD-9495-A8678362F0AD}" type="datetime1">
              <a:rPr lang="en-GB" smtClean="0"/>
              <a:t>17/10/2018</a:t>
            </a:fld>
            <a:endParaRPr lang="en-GB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A Magyar Regionális Tudományi Társaság XVI. vándorgyűlése, Kecskemét, 2018. október 18.-19.</a:t>
            </a:r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28C-093A-4F4B-8AD0-8CCB6974F803}" type="slidenum">
              <a:rPr lang="en-GB" smtClean="0"/>
              <a:t>‹#›</a:t>
            </a:fld>
            <a:endParaRPr lang="en-GB"/>
          </a:p>
        </p:txBody>
      </p:sp>
      <p:sp>
        <p:nvSpPr>
          <p:cNvPr id="5" name="Egyenes összekötő 4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Háromszög 5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24600" y="228600"/>
            <a:ext cx="2514600" cy="62865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324600" y="914401"/>
            <a:ext cx="2514600" cy="3632597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AF6F-8F4A-4428-9842-4B5EE963FE14}" type="datetime1">
              <a:rPr lang="en-GB" smtClean="0"/>
              <a:t>17/10/2018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A Magyar Regionális Tudományi Társaság XVI. vándorgyűlése, Kecskemét, 2018. október 18.-19.</a:t>
            </a:r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28C-093A-4F4B-8AD0-8CCB6974F8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 rot="5400000">
            <a:off x="3915025" y="2493169"/>
            <a:ext cx="45262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Háromszög 8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artalom helye 11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5715000" cy="428625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75642"/>
            <a:ext cx="8229600" cy="506016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57200" y="1428750"/>
            <a:ext cx="8229600" cy="3202686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914400"/>
            <a:ext cx="8229600" cy="40005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D015D-27E5-4CF6-B89F-A591B58DFC53}" type="datetime1">
              <a:rPr lang="en-GB" smtClean="0"/>
              <a:t>17/10/2018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A Magyar Regionális Tudományi Társaság XVI. vándorgyűlése, Kecskemét, 2018. október 18.-19.</a:t>
            </a:r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128C-093A-4F4B-8AD0-8CCB6974F8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Háromszög 8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457200" y="375642"/>
            <a:ext cx="182880" cy="51435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74295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8229600" cy="368274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400800" y="4767263"/>
            <a:ext cx="2289048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AD07267-1ADE-4A15-B434-34E037583590}" type="datetime1">
              <a:rPr lang="en-GB" smtClean="0"/>
              <a:t>17/10/2018</a:t>
            </a:fld>
            <a:endParaRPr lang="en-GB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2898648" y="4767263"/>
            <a:ext cx="3505200" cy="2743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A Magyar Regionális Tudományi Társaság XVI. vándorgyűlése, Kecskemét, 2018. október 18.-19.</a:t>
            </a:r>
            <a:endParaRPr lang="en-GB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612648" y="4767263"/>
            <a:ext cx="1981200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33128C-093A-4F4B-8AD0-8CCB6974F803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Egyenes összekötő 2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Egyenes összekötő 28"/>
          <p:cNvSpPr>
            <a:spLocks noChangeShapeType="1"/>
          </p:cNvSpPr>
          <p:nvPr/>
        </p:nvSpPr>
        <p:spPr bwMode="auto">
          <a:xfrm>
            <a:off x="457200" y="85725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Háromszög 9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800" dirty="0">
                <a:effectLst/>
                <a:latin typeface="Calibri"/>
                <a:ea typeface="Calibri"/>
                <a:cs typeface="Times New Roman"/>
              </a:rPr>
              <a:t>Who really invests in CEE?</a:t>
            </a:r>
            <a:endParaRPr lang="en-GB" sz="48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Magdolna Sass, MTA KRTK and BGE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539552" y="4515967"/>
            <a:ext cx="7808776" cy="341784"/>
          </a:xfrm>
        </p:spPr>
        <p:txBody>
          <a:bodyPr/>
          <a:lstStyle/>
          <a:p>
            <a:r>
              <a:rPr lang="hu-HU" smtClean="0"/>
              <a:t>A Magyar Regionális Tudományi Társaság XVI. vándorgyűlése, Kecskemét, 2018. október 18.-19.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149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 smtClean="0"/>
              <a:t>Who</a:t>
            </a:r>
            <a:r>
              <a:rPr lang="hu-HU" b="1" dirty="0" smtClean="0"/>
              <a:t> </a:t>
            </a:r>
            <a:r>
              <a:rPr lang="hu-HU" b="1" dirty="0" err="1" smtClean="0"/>
              <a:t>really</a:t>
            </a:r>
            <a:r>
              <a:rPr lang="hu-HU" b="1" dirty="0" smtClean="0"/>
              <a:t> </a:t>
            </a:r>
            <a:r>
              <a:rPr lang="hu-HU" b="1" dirty="0" err="1" smtClean="0"/>
              <a:t>invests</a:t>
            </a:r>
            <a:r>
              <a:rPr lang="hu-HU" b="1" dirty="0" smtClean="0"/>
              <a:t> </a:t>
            </a:r>
            <a:r>
              <a:rPr lang="hu-HU" b="1" dirty="0" err="1" smtClean="0"/>
              <a:t>in</a:t>
            </a:r>
            <a:r>
              <a:rPr lang="hu-HU" b="1" dirty="0" smtClean="0"/>
              <a:t> CEE?</a:t>
            </a:r>
            <a:endParaRPr lang="en-GB" b="1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683568" y="4876006"/>
            <a:ext cx="8064896" cy="165576"/>
          </a:xfrm>
        </p:spPr>
        <p:txBody>
          <a:bodyPr/>
          <a:lstStyle/>
          <a:p>
            <a:r>
              <a:rPr lang="hu-HU" dirty="0" smtClean="0"/>
              <a:t>A Magyar Regionális Tudományi Társaság XVI. vándorgyűlése, Kecskemét, 2018. október 18.-19.</a:t>
            </a:r>
            <a:endParaRPr lang="en-GB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727CA3"/>
              </a:buClr>
            </a:pPr>
            <a:r>
              <a:rPr lang="hu-HU" sz="2200" b="1" dirty="0" err="1">
                <a:solidFill>
                  <a:srgbClr val="9FB8CD">
                    <a:lumMod val="75000"/>
                  </a:srgbClr>
                </a:solidFill>
              </a:rPr>
              <a:t>Germany</a:t>
            </a:r>
            <a:r>
              <a:rPr lang="hu-HU" sz="2200" b="1" dirty="0">
                <a:solidFill>
                  <a:srgbClr val="9FB8CD">
                    <a:lumMod val="75000"/>
                  </a:srgbClr>
                </a:solidFill>
              </a:rPr>
              <a:t> is </a:t>
            </a:r>
            <a:r>
              <a:rPr lang="hu-HU" sz="2200" dirty="0" err="1"/>
              <a:t>by</a:t>
            </a:r>
            <a:r>
              <a:rPr lang="hu-HU" sz="2200" dirty="0"/>
              <a:t> far </a:t>
            </a:r>
            <a:r>
              <a:rPr lang="hu-HU" sz="2200" dirty="0" err="1"/>
              <a:t>the</a:t>
            </a:r>
            <a:r>
              <a:rPr lang="hu-HU" sz="2200" dirty="0"/>
              <a:t> most </a:t>
            </a:r>
            <a:r>
              <a:rPr lang="hu-HU" sz="2200" dirty="0" err="1" smtClean="0"/>
              <a:t>important</a:t>
            </a:r>
            <a:r>
              <a:rPr lang="hu-HU" sz="2200" dirty="0" smtClean="0"/>
              <a:t>, </a:t>
            </a:r>
            <a:r>
              <a:rPr lang="hu-HU" sz="2200" dirty="0" err="1"/>
              <a:t>partly</a:t>
            </a:r>
            <a:r>
              <a:rPr lang="hu-HU" sz="2200" dirty="0"/>
              <a:t> </a:t>
            </a:r>
            <a:r>
              <a:rPr lang="hu-HU" sz="2200" dirty="0" err="1"/>
              <a:t>indirectly</a:t>
            </a:r>
            <a:endParaRPr lang="hu-HU" sz="2200" dirty="0"/>
          </a:p>
          <a:p>
            <a:pPr lvl="0">
              <a:buClr>
                <a:srgbClr val="727CA3"/>
              </a:buClr>
            </a:pPr>
            <a:r>
              <a:rPr lang="hu-HU" sz="2200" b="1" dirty="0">
                <a:solidFill>
                  <a:srgbClr val="9FB8CD">
                    <a:lumMod val="75000"/>
                  </a:srgbClr>
                </a:solidFill>
              </a:rPr>
              <a:t>US: </a:t>
            </a:r>
            <a:r>
              <a:rPr lang="hu-HU" sz="2200" dirty="0" err="1"/>
              <a:t>much</a:t>
            </a:r>
            <a:r>
              <a:rPr lang="hu-HU" sz="2200" dirty="0"/>
              <a:t> more </a:t>
            </a:r>
            <a:r>
              <a:rPr lang="hu-HU" sz="2200" dirty="0" err="1"/>
              <a:t>important</a:t>
            </a:r>
            <a:r>
              <a:rPr lang="hu-HU" sz="2200" b="1" dirty="0">
                <a:solidFill>
                  <a:srgbClr val="9FB8CD">
                    <a:lumMod val="75000"/>
                  </a:srgbClr>
                </a:solidFill>
              </a:rPr>
              <a:t>, </a:t>
            </a:r>
            <a:r>
              <a:rPr lang="hu-HU" sz="2200" b="1" dirty="0" err="1">
                <a:solidFill>
                  <a:srgbClr val="9FB8CD">
                    <a:lumMod val="75000"/>
                  </a:srgbClr>
                </a:solidFill>
              </a:rPr>
              <a:t>mainly</a:t>
            </a:r>
            <a:r>
              <a:rPr lang="hu-HU" sz="2200" b="1" dirty="0">
                <a:solidFill>
                  <a:srgbClr val="9FB8CD">
                    <a:lumMod val="75000"/>
                  </a:srgbClr>
                </a:solidFill>
              </a:rPr>
              <a:t> </a:t>
            </a:r>
            <a:r>
              <a:rPr lang="hu-HU" sz="2200" b="1" dirty="0" err="1" smtClean="0">
                <a:solidFill>
                  <a:srgbClr val="9FB8CD">
                    <a:lumMod val="75000"/>
                  </a:srgbClr>
                </a:solidFill>
              </a:rPr>
              <a:t>indirectly</a:t>
            </a:r>
            <a:endParaRPr lang="hu-HU" sz="2200" dirty="0">
              <a:solidFill>
                <a:prstClr val="black"/>
              </a:solidFill>
            </a:endParaRPr>
          </a:p>
          <a:p>
            <a:pPr lvl="0">
              <a:buClr>
                <a:srgbClr val="727CA3"/>
              </a:buClr>
            </a:pPr>
            <a:r>
              <a:rPr lang="hu-HU" sz="2200" b="1" dirty="0">
                <a:solidFill>
                  <a:srgbClr val="9FB8CD">
                    <a:lumMod val="75000"/>
                  </a:srgbClr>
                </a:solidFill>
              </a:rPr>
              <a:t>More </a:t>
            </a:r>
            <a:r>
              <a:rPr lang="hu-HU" sz="2200" b="1" dirty="0" err="1">
                <a:solidFill>
                  <a:srgbClr val="9FB8CD">
                    <a:lumMod val="75000"/>
                  </a:srgbClr>
                </a:solidFill>
              </a:rPr>
              <a:t>even</a:t>
            </a:r>
            <a:r>
              <a:rPr lang="hu-HU" sz="2200" b="1" dirty="0">
                <a:solidFill>
                  <a:srgbClr val="9FB8CD">
                    <a:lumMod val="75000"/>
                  </a:srgbClr>
                </a:solidFill>
              </a:rPr>
              <a:t> </a:t>
            </a:r>
            <a:r>
              <a:rPr lang="hu-HU" sz="2200" b="1" dirty="0" err="1">
                <a:solidFill>
                  <a:srgbClr val="9FB8CD">
                    <a:lumMod val="75000"/>
                  </a:srgbClr>
                </a:solidFill>
              </a:rPr>
              <a:t>distribution</a:t>
            </a:r>
            <a:r>
              <a:rPr lang="hu-HU" sz="2200" b="1" dirty="0">
                <a:solidFill>
                  <a:srgbClr val="9FB8CD">
                    <a:lumMod val="75000"/>
                  </a:srgbClr>
                </a:solidFill>
              </a:rPr>
              <a:t> (</a:t>
            </a:r>
            <a:r>
              <a:rPr lang="hu-HU" sz="2200" b="1" dirty="0" err="1">
                <a:solidFill>
                  <a:srgbClr val="9FB8CD">
                    <a:lumMod val="75000"/>
                  </a:srgbClr>
                </a:solidFill>
              </a:rPr>
              <a:t>based</a:t>
            </a:r>
            <a:r>
              <a:rPr lang="hu-HU" sz="2200" b="1" dirty="0">
                <a:solidFill>
                  <a:srgbClr val="9FB8CD">
                    <a:lumMod val="75000"/>
                  </a:srgbClr>
                </a:solidFill>
              </a:rPr>
              <a:t> </a:t>
            </a:r>
            <a:r>
              <a:rPr lang="hu-HU" sz="2200" b="1" dirty="0" err="1">
                <a:solidFill>
                  <a:srgbClr val="9FB8CD">
                    <a:lumMod val="75000"/>
                  </a:srgbClr>
                </a:solidFill>
              </a:rPr>
              <a:t>on</a:t>
            </a:r>
            <a:r>
              <a:rPr lang="hu-HU" sz="2200" b="1" dirty="0">
                <a:solidFill>
                  <a:srgbClr val="9FB8CD">
                    <a:lumMod val="75000"/>
                  </a:srgbClr>
                </a:solidFill>
              </a:rPr>
              <a:t> </a:t>
            </a:r>
            <a:r>
              <a:rPr lang="hu-HU" sz="2200" b="1" dirty="0" err="1">
                <a:solidFill>
                  <a:srgbClr val="9FB8CD">
                    <a:lumMod val="75000"/>
                  </a:srgbClr>
                </a:solidFill>
              </a:rPr>
              <a:t>ultimate</a:t>
            </a:r>
            <a:r>
              <a:rPr lang="hu-HU" sz="2200" b="1" dirty="0">
                <a:solidFill>
                  <a:srgbClr val="9FB8CD">
                    <a:lumMod val="75000"/>
                  </a:srgbClr>
                </a:solidFill>
              </a:rPr>
              <a:t>) </a:t>
            </a:r>
            <a:r>
              <a:rPr lang="hu-HU" sz="2200" b="1" dirty="0" err="1">
                <a:solidFill>
                  <a:srgbClr val="9FB8CD">
                    <a:lumMod val="75000"/>
                  </a:srgbClr>
                </a:solidFill>
              </a:rPr>
              <a:t>for</a:t>
            </a:r>
            <a:r>
              <a:rPr lang="hu-HU" sz="2200" b="1" dirty="0">
                <a:solidFill>
                  <a:srgbClr val="9FB8CD">
                    <a:lumMod val="75000"/>
                  </a:srgbClr>
                </a:solidFill>
              </a:rPr>
              <a:t> </a:t>
            </a:r>
            <a:r>
              <a:rPr lang="hu-HU" sz="2200" b="1" dirty="0" err="1">
                <a:solidFill>
                  <a:srgbClr val="9FB8CD">
                    <a:lumMod val="75000"/>
                  </a:srgbClr>
                </a:solidFill>
              </a:rPr>
              <a:t>other</a:t>
            </a:r>
            <a:r>
              <a:rPr lang="hu-HU" sz="2200" b="1" dirty="0">
                <a:solidFill>
                  <a:srgbClr val="9FB8CD">
                    <a:lumMod val="75000"/>
                  </a:srgbClr>
                </a:solidFill>
              </a:rPr>
              <a:t> </a:t>
            </a:r>
            <a:r>
              <a:rPr lang="hu-HU" sz="2200" b="1" dirty="0" err="1" smtClean="0">
                <a:solidFill>
                  <a:srgbClr val="9FB8CD">
                    <a:lumMod val="75000"/>
                  </a:srgbClr>
                </a:solidFill>
              </a:rPr>
              <a:t>EU-members</a:t>
            </a:r>
            <a:r>
              <a:rPr lang="hu-HU" sz="2200" b="1" dirty="0" smtClean="0">
                <a:solidFill>
                  <a:srgbClr val="9FB8CD">
                    <a:lumMod val="75000"/>
                  </a:srgbClr>
                </a:solidFill>
              </a:rPr>
              <a:t> (</a:t>
            </a:r>
            <a:r>
              <a:rPr lang="hu-HU" sz="2200" b="1" dirty="0" err="1" smtClean="0">
                <a:solidFill>
                  <a:srgbClr val="9FB8CD">
                    <a:lumMod val="75000"/>
                  </a:srgbClr>
                </a:solidFill>
              </a:rPr>
              <a:t>esp</a:t>
            </a:r>
            <a:r>
              <a:rPr lang="hu-HU" sz="2200" b="1" dirty="0" smtClean="0">
                <a:solidFill>
                  <a:srgbClr val="9FB8CD">
                    <a:lumMod val="75000"/>
                  </a:srgbClr>
                </a:solidFill>
              </a:rPr>
              <a:t>. France, </a:t>
            </a:r>
            <a:r>
              <a:rPr lang="hu-HU" sz="2200" b="1" dirty="0" err="1" smtClean="0">
                <a:solidFill>
                  <a:srgbClr val="9FB8CD">
                    <a:lumMod val="75000"/>
                  </a:srgbClr>
                </a:solidFill>
              </a:rPr>
              <a:t>Netherlands</a:t>
            </a:r>
            <a:r>
              <a:rPr lang="hu-HU" sz="2200" b="1" dirty="0" smtClean="0">
                <a:solidFill>
                  <a:srgbClr val="9FB8CD">
                    <a:lumMod val="75000"/>
                  </a:srgbClr>
                </a:solidFill>
              </a:rPr>
              <a:t>, </a:t>
            </a:r>
            <a:r>
              <a:rPr lang="hu-HU" sz="2200" b="1" dirty="0" err="1" smtClean="0">
                <a:solidFill>
                  <a:srgbClr val="9FB8CD">
                    <a:lumMod val="75000"/>
                  </a:srgbClr>
                </a:solidFill>
              </a:rPr>
              <a:t>Austria</a:t>
            </a:r>
            <a:r>
              <a:rPr lang="hu-HU" sz="2200" b="1" dirty="0" smtClean="0">
                <a:solidFill>
                  <a:srgbClr val="9FB8CD">
                    <a:lumMod val="75000"/>
                  </a:srgbClr>
                </a:solidFill>
              </a:rPr>
              <a:t>, UK, </a:t>
            </a:r>
            <a:r>
              <a:rPr lang="hu-HU" sz="2200" b="1" dirty="0" err="1" smtClean="0">
                <a:solidFill>
                  <a:srgbClr val="9FB8CD">
                    <a:lumMod val="75000"/>
                  </a:srgbClr>
                </a:solidFill>
              </a:rPr>
              <a:t>Italy</a:t>
            </a:r>
            <a:r>
              <a:rPr lang="hu-HU" sz="2200" b="1" dirty="0" smtClean="0">
                <a:solidFill>
                  <a:srgbClr val="9FB8CD">
                    <a:lumMod val="75000"/>
                  </a:srgbClr>
                </a:solidFill>
              </a:rPr>
              <a:t>, </a:t>
            </a:r>
            <a:r>
              <a:rPr lang="hu-HU" sz="2200" b="1" dirty="0" err="1" smtClean="0">
                <a:solidFill>
                  <a:srgbClr val="9FB8CD">
                    <a:lumMod val="75000"/>
                  </a:srgbClr>
                </a:solidFill>
              </a:rPr>
              <a:t>Switzerland</a:t>
            </a:r>
            <a:r>
              <a:rPr lang="hu-HU" sz="2200" b="1" dirty="0" smtClean="0">
                <a:solidFill>
                  <a:srgbClr val="9FB8CD">
                    <a:lumMod val="75000"/>
                  </a:srgbClr>
                </a:solidFill>
              </a:rPr>
              <a:t>, Spain)</a:t>
            </a:r>
            <a:endParaRPr lang="hu-HU" sz="2200" b="1" dirty="0">
              <a:solidFill>
                <a:srgbClr val="9FB8CD">
                  <a:lumMod val="75000"/>
                </a:srgbClr>
              </a:solidFill>
            </a:endParaRPr>
          </a:p>
          <a:p>
            <a:pPr lvl="0">
              <a:buClr>
                <a:srgbClr val="727CA3"/>
              </a:buClr>
            </a:pPr>
            <a:r>
              <a:rPr lang="hu-HU" sz="2200" b="1" dirty="0" err="1">
                <a:solidFill>
                  <a:srgbClr val="9FB8CD">
                    <a:lumMod val="75000"/>
                  </a:srgbClr>
                </a:solidFill>
              </a:rPr>
              <a:t>Higher</a:t>
            </a:r>
            <a:r>
              <a:rPr lang="hu-HU" sz="2200" b="1" dirty="0">
                <a:solidFill>
                  <a:srgbClr val="9FB8CD">
                    <a:lumMod val="75000"/>
                  </a:srgbClr>
                </a:solidFill>
              </a:rPr>
              <a:t> </a:t>
            </a:r>
            <a:r>
              <a:rPr lang="hu-HU" sz="2200" b="1" dirty="0" err="1">
                <a:solidFill>
                  <a:srgbClr val="9FB8CD">
                    <a:lumMod val="75000"/>
                  </a:srgbClr>
                </a:solidFill>
              </a:rPr>
              <a:t>share</a:t>
            </a:r>
            <a:r>
              <a:rPr lang="hu-HU" sz="2200" b="1" dirty="0">
                <a:solidFill>
                  <a:srgbClr val="9FB8CD">
                    <a:lumMod val="75000"/>
                  </a:srgbClr>
                </a:solidFill>
              </a:rPr>
              <a:t> of extra-EU</a:t>
            </a:r>
            <a:r>
              <a:rPr lang="hu-HU" sz="2200" dirty="0">
                <a:solidFill>
                  <a:prstClr val="black"/>
                </a:solidFill>
              </a:rPr>
              <a:t>: </a:t>
            </a:r>
            <a:r>
              <a:rPr lang="hu-HU" sz="2200" dirty="0" err="1">
                <a:solidFill>
                  <a:prstClr val="black"/>
                </a:solidFill>
              </a:rPr>
              <a:t>especially</a:t>
            </a:r>
            <a:r>
              <a:rPr lang="hu-HU" sz="2200" dirty="0">
                <a:solidFill>
                  <a:prstClr val="black"/>
                </a:solidFill>
              </a:rPr>
              <a:t> </a:t>
            </a:r>
            <a:r>
              <a:rPr lang="hu-HU" sz="2200" dirty="0" err="1">
                <a:solidFill>
                  <a:prstClr val="black"/>
                </a:solidFill>
              </a:rPr>
              <a:t>Japan</a:t>
            </a:r>
            <a:r>
              <a:rPr lang="hu-HU" sz="2200" dirty="0">
                <a:solidFill>
                  <a:prstClr val="black"/>
                </a:solidFill>
              </a:rPr>
              <a:t>, </a:t>
            </a:r>
            <a:r>
              <a:rPr lang="hu-HU" sz="2200" dirty="0" err="1">
                <a:solidFill>
                  <a:prstClr val="black"/>
                </a:solidFill>
              </a:rPr>
              <a:t>China</a:t>
            </a:r>
            <a:r>
              <a:rPr lang="hu-HU" sz="2200" dirty="0">
                <a:solidFill>
                  <a:prstClr val="black"/>
                </a:solidFill>
              </a:rPr>
              <a:t>, India, </a:t>
            </a:r>
            <a:r>
              <a:rPr lang="hu-HU" sz="2200" dirty="0" err="1">
                <a:solidFill>
                  <a:prstClr val="black"/>
                </a:solidFill>
              </a:rPr>
              <a:t>Chinese</a:t>
            </a:r>
            <a:r>
              <a:rPr lang="hu-HU" sz="2200" dirty="0">
                <a:solidFill>
                  <a:prstClr val="black"/>
                </a:solidFill>
              </a:rPr>
              <a:t> Taipei (Korea: no</a:t>
            </a:r>
            <a:r>
              <a:rPr lang="hu-HU" sz="2200" dirty="0" smtClean="0">
                <a:solidFill>
                  <a:prstClr val="black"/>
                </a:solidFill>
              </a:rPr>
              <a:t>)</a:t>
            </a:r>
          </a:p>
          <a:p>
            <a:pPr lvl="0">
              <a:buClr>
                <a:srgbClr val="727CA3"/>
              </a:buClr>
            </a:pPr>
            <a:r>
              <a:rPr lang="hu-HU" sz="2200" b="1" dirty="0" err="1" smtClean="0">
                <a:solidFill>
                  <a:schemeClr val="accent2">
                    <a:lumMod val="75000"/>
                  </a:schemeClr>
                </a:solidFill>
              </a:rPr>
              <a:t>Higher</a:t>
            </a:r>
            <a:r>
              <a:rPr lang="hu-HU" sz="2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2200" b="1" dirty="0" err="1" smtClean="0">
                <a:solidFill>
                  <a:schemeClr val="accent2">
                    <a:lumMod val="75000"/>
                  </a:schemeClr>
                </a:solidFill>
              </a:rPr>
              <a:t>share</a:t>
            </a:r>
            <a:r>
              <a:rPr lang="hu-HU" sz="2200" b="1" dirty="0" smtClean="0">
                <a:solidFill>
                  <a:schemeClr val="accent2">
                    <a:lumMod val="75000"/>
                  </a:schemeClr>
                </a:solidFill>
              </a:rPr>
              <a:t> of CEE </a:t>
            </a:r>
            <a:r>
              <a:rPr lang="hu-HU" sz="2200" b="1" dirty="0" err="1" smtClean="0">
                <a:solidFill>
                  <a:schemeClr val="accent2">
                    <a:lumMod val="75000"/>
                  </a:schemeClr>
                </a:solidFill>
              </a:rPr>
              <a:t>regional</a:t>
            </a:r>
            <a:r>
              <a:rPr lang="hu-HU" sz="2200" b="1" dirty="0" smtClean="0">
                <a:solidFill>
                  <a:schemeClr val="accent2">
                    <a:lumMod val="75000"/>
                  </a:schemeClr>
                </a:solidFill>
              </a:rPr>
              <a:t> FDI </a:t>
            </a:r>
            <a:r>
              <a:rPr lang="hu-HU" sz="2200" dirty="0" smtClean="0">
                <a:solidFill>
                  <a:prstClr val="black"/>
                </a:solidFill>
              </a:rPr>
              <a:t>(</a:t>
            </a:r>
            <a:r>
              <a:rPr lang="hu-HU" sz="2200" dirty="0" err="1" smtClean="0">
                <a:solidFill>
                  <a:prstClr val="black"/>
                </a:solidFill>
              </a:rPr>
              <a:t>except</a:t>
            </a:r>
            <a:r>
              <a:rPr lang="hu-HU" sz="2200" dirty="0" smtClean="0">
                <a:solidFill>
                  <a:prstClr val="black"/>
                </a:solidFill>
              </a:rPr>
              <a:t> </a:t>
            </a:r>
            <a:r>
              <a:rPr lang="hu-HU" sz="2200" dirty="0" err="1" smtClean="0">
                <a:solidFill>
                  <a:prstClr val="black"/>
                </a:solidFill>
              </a:rPr>
              <a:t>for</a:t>
            </a:r>
            <a:r>
              <a:rPr lang="hu-HU" sz="2200" dirty="0" smtClean="0">
                <a:solidFill>
                  <a:prstClr val="black"/>
                </a:solidFill>
              </a:rPr>
              <a:t> </a:t>
            </a:r>
            <a:r>
              <a:rPr lang="hu-HU" sz="2200" b="1" dirty="0" smtClean="0">
                <a:solidFill>
                  <a:schemeClr val="accent2">
                    <a:lumMod val="75000"/>
                  </a:schemeClr>
                </a:solidFill>
              </a:rPr>
              <a:t>Hungary:</a:t>
            </a:r>
            <a:r>
              <a:rPr lang="hu-HU" sz="2200" dirty="0" smtClean="0">
                <a:solidFill>
                  <a:prstClr val="black"/>
                </a:solidFill>
              </a:rPr>
              <a:t> </a:t>
            </a:r>
            <a:r>
              <a:rPr lang="hu-HU" sz="2200" dirty="0" err="1" smtClean="0">
                <a:solidFill>
                  <a:prstClr val="black"/>
                </a:solidFill>
              </a:rPr>
              <a:t>intermediary</a:t>
            </a:r>
            <a:r>
              <a:rPr lang="hu-HU" sz="2200" dirty="0" smtClean="0">
                <a:solidFill>
                  <a:prstClr val="black"/>
                </a:solidFill>
              </a:rPr>
              <a:t> country), </a:t>
            </a:r>
            <a:r>
              <a:rPr lang="hu-HU" sz="2200" dirty="0" err="1" smtClean="0">
                <a:solidFill>
                  <a:prstClr val="black"/>
                </a:solidFill>
              </a:rPr>
              <a:t>but</a:t>
            </a:r>
            <a:r>
              <a:rPr lang="hu-HU" sz="2200" dirty="0" smtClean="0">
                <a:solidFill>
                  <a:prstClr val="black"/>
                </a:solidFill>
              </a:rPr>
              <a:t> main </a:t>
            </a:r>
            <a:r>
              <a:rPr lang="hu-HU" sz="2200" dirty="0" err="1" smtClean="0">
                <a:solidFill>
                  <a:prstClr val="black"/>
                </a:solidFill>
              </a:rPr>
              <a:t>reason</a:t>
            </a:r>
            <a:r>
              <a:rPr lang="hu-HU" sz="2200" dirty="0" smtClean="0">
                <a:solidFill>
                  <a:prstClr val="black"/>
                </a:solidFill>
              </a:rPr>
              <a:t>: </a:t>
            </a:r>
            <a:r>
              <a:rPr lang="hu-HU" sz="2200" b="1" dirty="0" err="1" smtClean="0">
                <a:solidFill>
                  <a:schemeClr val="accent2">
                    <a:lumMod val="75000"/>
                  </a:schemeClr>
                </a:solidFill>
              </a:rPr>
              <a:t>roundtripping</a:t>
            </a:r>
            <a:endParaRPr lang="hu-HU" sz="22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buClr>
                <a:srgbClr val="727CA3"/>
              </a:buClr>
            </a:pPr>
            <a:r>
              <a:rPr lang="hu-HU" sz="2200" dirty="0">
                <a:solidFill>
                  <a:prstClr val="black"/>
                </a:solidFill>
              </a:rPr>
              <a:t>Minor, </a:t>
            </a:r>
            <a:r>
              <a:rPr lang="hu-HU" sz="2200" dirty="0" err="1">
                <a:solidFill>
                  <a:prstClr val="black"/>
                </a:solidFill>
              </a:rPr>
              <a:t>but</a:t>
            </a:r>
            <a:r>
              <a:rPr lang="hu-HU" sz="2200" dirty="0">
                <a:solidFill>
                  <a:prstClr val="black"/>
                </a:solidFill>
              </a:rPr>
              <a:t> </a:t>
            </a:r>
            <a:r>
              <a:rPr lang="hu-HU" sz="2200" dirty="0" err="1">
                <a:solidFill>
                  <a:prstClr val="black"/>
                </a:solidFill>
              </a:rPr>
              <a:t>higher</a:t>
            </a:r>
            <a:r>
              <a:rPr lang="hu-HU" sz="2200" dirty="0">
                <a:solidFill>
                  <a:prstClr val="black"/>
                </a:solidFill>
              </a:rPr>
              <a:t> </a:t>
            </a:r>
            <a:r>
              <a:rPr lang="hu-HU" sz="2200" dirty="0" err="1">
                <a:solidFill>
                  <a:prstClr val="black"/>
                </a:solidFill>
              </a:rPr>
              <a:t>share</a:t>
            </a:r>
            <a:r>
              <a:rPr lang="hu-HU" sz="2200" dirty="0">
                <a:solidFill>
                  <a:prstClr val="black"/>
                </a:solidFill>
              </a:rPr>
              <a:t> </a:t>
            </a:r>
            <a:r>
              <a:rPr lang="hu-HU" sz="2200" dirty="0" err="1">
                <a:solidFill>
                  <a:prstClr val="black"/>
                </a:solidFill>
              </a:rPr>
              <a:t>than</a:t>
            </a:r>
            <a:r>
              <a:rPr lang="hu-HU" sz="2200" dirty="0">
                <a:solidFill>
                  <a:prstClr val="black"/>
                </a:solidFill>
              </a:rPr>
              <a:t> </a:t>
            </a:r>
            <a:r>
              <a:rPr lang="hu-HU" sz="2200" dirty="0" err="1">
                <a:solidFill>
                  <a:prstClr val="black"/>
                </a:solidFill>
              </a:rPr>
              <a:t>immediate</a:t>
            </a:r>
            <a:r>
              <a:rPr lang="hu-HU" sz="2200" dirty="0">
                <a:solidFill>
                  <a:prstClr val="black"/>
                </a:solidFill>
              </a:rPr>
              <a:t>: </a:t>
            </a:r>
            <a:r>
              <a:rPr lang="hu-HU" sz="2200" dirty="0" err="1">
                <a:solidFill>
                  <a:prstClr val="black"/>
                </a:solidFill>
              </a:rPr>
              <a:t>Canada</a:t>
            </a:r>
            <a:r>
              <a:rPr lang="hu-HU" sz="2200" dirty="0">
                <a:solidFill>
                  <a:prstClr val="black"/>
                </a:solidFill>
              </a:rPr>
              <a:t>, </a:t>
            </a:r>
            <a:r>
              <a:rPr lang="hu-HU" sz="2200" dirty="0" err="1">
                <a:solidFill>
                  <a:prstClr val="black"/>
                </a:solidFill>
              </a:rPr>
              <a:t>Russia</a:t>
            </a:r>
            <a:r>
              <a:rPr lang="hu-HU" sz="2200" dirty="0">
                <a:solidFill>
                  <a:prstClr val="black"/>
                </a:solidFill>
              </a:rPr>
              <a:t>, </a:t>
            </a:r>
            <a:r>
              <a:rPr lang="hu-HU" sz="2200" dirty="0" err="1">
                <a:solidFill>
                  <a:prstClr val="black"/>
                </a:solidFill>
              </a:rPr>
              <a:t>Australia</a:t>
            </a:r>
            <a:endParaRPr lang="hu-HU" sz="2200" dirty="0">
              <a:solidFill>
                <a:prstClr val="black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850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114300"/>
            <a:ext cx="8964488" cy="801266"/>
          </a:xfrm>
        </p:spPr>
        <p:txBody>
          <a:bodyPr>
            <a:normAutofit fontScale="90000"/>
          </a:bodyPr>
          <a:lstStyle/>
          <a:p>
            <a:r>
              <a:rPr lang="hu-HU" b="1" dirty="0" err="1" smtClean="0"/>
              <a:t>Who</a:t>
            </a:r>
            <a:r>
              <a:rPr lang="hu-HU" b="1" dirty="0" smtClean="0"/>
              <a:t> has </a:t>
            </a:r>
            <a:r>
              <a:rPr lang="hu-HU" b="1" dirty="0" err="1" smtClean="0"/>
              <a:t>not</a:t>
            </a:r>
            <a:r>
              <a:rPr lang="hu-HU" b="1" dirty="0" smtClean="0"/>
              <a:t> </a:t>
            </a:r>
            <a:r>
              <a:rPr lang="hu-HU" b="1" dirty="0" err="1" smtClean="0"/>
              <a:t>invested</a:t>
            </a:r>
            <a:r>
              <a:rPr lang="hu-HU" b="1" dirty="0" smtClean="0"/>
              <a:t> </a:t>
            </a:r>
            <a:r>
              <a:rPr lang="hu-HU" b="1" dirty="0" err="1" smtClean="0"/>
              <a:t>so</a:t>
            </a:r>
            <a:r>
              <a:rPr lang="hu-HU" b="1" dirty="0" smtClean="0"/>
              <a:t> </a:t>
            </a:r>
            <a:r>
              <a:rPr lang="hu-HU" b="1" dirty="0" err="1" smtClean="0"/>
              <a:t>much</a:t>
            </a:r>
            <a:r>
              <a:rPr lang="hu-HU" b="1" dirty="0" smtClean="0"/>
              <a:t> </a:t>
            </a:r>
            <a:r>
              <a:rPr lang="hu-HU" b="1" dirty="0" err="1" smtClean="0"/>
              <a:t>in</a:t>
            </a:r>
            <a:r>
              <a:rPr lang="hu-HU" b="1" dirty="0" smtClean="0"/>
              <a:t> CEE </a:t>
            </a:r>
            <a:r>
              <a:rPr lang="hu-HU" b="1" dirty="0" err="1" smtClean="0"/>
              <a:t>compared</a:t>
            </a:r>
            <a:r>
              <a:rPr lang="hu-HU" b="1" dirty="0" smtClean="0"/>
              <a:t> </a:t>
            </a:r>
            <a:r>
              <a:rPr lang="hu-HU" b="1" dirty="0" err="1" smtClean="0"/>
              <a:t>to</a:t>
            </a:r>
            <a:r>
              <a:rPr lang="hu-HU" b="1" dirty="0" smtClean="0"/>
              <a:t> </a:t>
            </a:r>
            <a:r>
              <a:rPr lang="hu-HU" b="1" dirty="0" err="1" smtClean="0"/>
              <a:t>what</a:t>
            </a:r>
            <a:r>
              <a:rPr lang="hu-HU" b="1" dirty="0" smtClean="0"/>
              <a:t> </a:t>
            </a:r>
            <a:r>
              <a:rPr lang="hu-HU" b="1" dirty="0" err="1" smtClean="0"/>
              <a:t>we</a:t>
            </a:r>
            <a:r>
              <a:rPr lang="hu-HU" b="1" dirty="0" smtClean="0"/>
              <a:t> </a:t>
            </a:r>
            <a:r>
              <a:rPr lang="hu-HU" b="1" dirty="0" err="1" smtClean="0"/>
              <a:t>thought</a:t>
            </a:r>
            <a:r>
              <a:rPr lang="hu-HU" b="1" dirty="0" smtClean="0"/>
              <a:t> </a:t>
            </a:r>
            <a:r>
              <a:rPr lang="hu-HU" b="1" dirty="0" err="1" smtClean="0"/>
              <a:t>previously</a:t>
            </a:r>
            <a:r>
              <a:rPr lang="hu-HU" b="1" dirty="0" smtClean="0"/>
              <a:t>?</a:t>
            </a:r>
            <a:endParaRPr lang="en-GB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611560" y="4731990"/>
            <a:ext cx="7736768" cy="288031"/>
          </a:xfrm>
        </p:spPr>
        <p:txBody>
          <a:bodyPr/>
          <a:lstStyle/>
          <a:p>
            <a:r>
              <a:rPr lang="hu-HU" dirty="0" smtClean="0"/>
              <a:t>A Magyar Regionális Tudományi Társaság XVI. vándorgyűlése, Kecskemét, 2018. október 18.-19.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059582"/>
            <a:ext cx="8229600" cy="3558138"/>
          </a:xfrm>
        </p:spPr>
        <p:txBody>
          <a:bodyPr>
            <a:normAutofit lnSpcReduction="10000"/>
          </a:bodyPr>
          <a:lstStyle/>
          <a:p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Certain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EU-members</a:t>
            </a:r>
            <a:r>
              <a:rPr lang="hu-HU" dirty="0" smtClean="0"/>
              <a:t>, (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outside-EU</a:t>
            </a:r>
            <a:r>
              <a:rPr lang="hu-HU" dirty="0" smtClean="0"/>
              <a:t> offshore </a:t>
            </a:r>
            <a:r>
              <a:rPr lang="hu-HU" dirty="0" err="1" smtClean="0"/>
              <a:t>centers</a:t>
            </a:r>
            <a:r>
              <a:rPr lang="hu-HU" dirty="0" smtClean="0"/>
              <a:t>) </a:t>
            </a:r>
            <a:r>
              <a:rPr lang="hu-HU" dirty="0" err="1" smtClean="0"/>
              <a:t>especially</a:t>
            </a:r>
            <a:r>
              <a:rPr lang="hu-HU" dirty="0" smtClean="0"/>
              <a:t>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dirty="0" err="1" smtClean="0">
                <a:solidFill>
                  <a:schemeClr val="accent2">
                    <a:lumMod val="75000"/>
                  </a:schemeClr>
                </a:solidFill>
              </a:rPr>
              <a:t>Netherlands</a:t>
            </a:r>
            <a:r>
              <a:rPr lang="hu-HU" dirty="0" smtClean="0"/>
              <a:t> („</a:t>
            </a:r>
            <a:r>
              <a:rPr lang="hu-HU" dirty="0" err="1" smtClean="0"/>
              <a:t>Dutch</a:t>
            </a:r>
            <a:r>
              <a:rPr lang="hu-HU" dirty="0" smtClean="0"/>
              <a:t> </a:t>
            </a:r>
            <a:r>
              <a:rPr lang="hu-HU" dirty="0" err="1" smtClean="0"/>
              <a:t>sandwich</a:t>
            </a:r>
            <a:r>
              <a:rPr lang="hu-HU" dirty="0" smtClean="0"/>
              <a:t>”) (CZ, HU, PL)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dirty="0" smtClean="0">
                <a:solidFill>
                  <a:schemeClr val="accent2">
                    <a:lumMod val="75000"/>
                  </a:schemeClr>
                </a:solidFill>
              </a:rPr>
              <a:t>Luxemburg</a:t>
            </a:r>
            <a:r>
              <a:rPr lang="hu-HU" dirty="0" smtClean="0"/>
              <a:t> (CZ, PL)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dirty="0" err="1" smtClean="0">
                <a:solidFill>
                  <a:schemeClr val="accent2">
                    <a:lumMod val="75000"/>
                  </a:schemeClr>
                </a:solidFill>
              </a:rPr>
              <a:t>Austria</a:t>
            </a:r>
            <a:r>
              <a:rPr lang="hu-HU" dirty="0" smtClean="0"/>
              <a:t> (</a:t>
            </a:r>
            <a:r>
              <a:rPr lang="hu-HU" dirty="0" err="1" smtClean="0"/>
              <a:t>mainly</a:t>
            </a:r>
            <a:r>
              <a:rPr lang="hu-HU" dirty="0" smtClean="0"/>
              <a:t> HU)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dirty="0" err="1" smtClean="0">
                <a:solidFill>
                  <a:schemeClr val="accent2">
                    <a:lumMod val="75000"/>
                  </a:schemeClr>
                </a:solidFill>
              </a:rPr>
              <a:t>Ireland</a:t>
            </a:r>
            <a:r>
              <a:rPr lang="hu-HU" dirty="0" smtClean="0"/>
              <a:t> („</a:t>
            </a:r>
            <a:r>
              <a:rPr lang="hu-HU" dirty="0" err="1" smtClean="0"/>
              <a:t>Irish</a:t>
            </a:r>
            <a:r>
              <a:rPr lang="hu-HU" dirty="0" smtClean="0"/>
              <a:t> </a:t>
            </a:r>
            <a:r>
              <a:rPr lang="hu-HU" dirty="0" err="1" smtClean="0"/>
              <a:t>double</a:t>
            </a:r>
            <a:r>
              <a:rPr lang="hu-HU" dirty="0"/>
              <a:t>”) (HU, PL) </a:t>
            </a:r>
            <a:endParaRPr lang="hu-HU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hu-HU" dirty="0" smtClean="0"/>
              <a:t>Less </a:t>
            </a:r>
            <a:r>
              <a:rPr lang="hu-HU" dirty="0" err="1" smtClean="0"/>
              <a:t>important</a:t>
            </a:r>
            <a:r>
              <a:rPr lang="hu-HU" dirty="0" smtClean="0"/>
              <a:t>: Belgium, </a:t>
            </a:r>
            <a:r>
              <a:rPr lang="hu-HU" dirty="0" err="1" smtClean="0"/>
              <a:t>Cyprus</a:t>
            </a:r>
            <a:r>
              <a:rPr lang="hu-HU" dirty="0" smtClean="0"/>
              <a:t> (</a:t>
            </a:r>
            <a:r>
              <a:rPr lang="hu-HU" dirty="0" err="1" smtClean="0"/>
              <a:t>Russian</a:t>
            </a:r>
            <a:r>
              <a:rPr lang="hu-HU" dirty="0" smtClean="0"/>
              <a:t> FDI, </a:t>
            </a:r>
            <a:r>
              <a:rPr lang="hu-HU" dirty="0" err="1" smtClean="0"/>
              <a:t>especially</a:t>
            </a:r>
            <a:r>
              <a:rPr lang="hu-HU" dirty="0" smtClean="0"/>
              <a:t> PL)</a:t>
            </a:r>
          </a:p>
        </p:txBody>
      </p:sp>
    </p:spTree>
    <p:extLst>
      <p:ext uri="{BB962C8B-B14F-4D97-AF65-F5344CB8AC3E}">
        <p14:creationId xmlns:p14="http://schemas.microsoft.com/office/powerpoint/2010/main" val="24072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Country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case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Germany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971600" y="4803998"/>
            <a:ext cx="7632848" cy="216024"/>
          </a:xfrm>
        </p:spPr>
        <p:txBody>
          <a:bodyPr/>
          <a:lstStyle/>
          <a:p>
            <a:r>
              <a:rPr lang="hu-HU" dirty="0" smtClean="0"/>
              <a:t>A Magyar Regionális Tudományi Társaság XVI. vándorgyűlése, Kecskemét, 2018. október 18.-19.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1" y="1203597"/>
            <a:ext cx="2518045" cy="1512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5625012" y="915566"/>
            <a:ext cx="3411484" cy="3699868"/>
          </a:xfrm>
        </p:spPr>
        <p:txBody>
          <a:bodyPr>
            <a:normAutofit fontScale="92500" lnSpcReduction="10000"/>
          </a:bodyPr>
          <a:lstStyle/>
          <a:p>
            <a:r>
              <a:rPr lang="hu-HU" dirty="0" err="1" smtClean="0"/>
              <a:t>Mainly</a:t>
            </a:r>
            <a:r>
              <a:rPr lang="hu-HU" dirty="0" smtClean="0"/>
              <a:t> </a:t>
            </a:r>
            <a:r>
              <a:rPr lang="hu-HU" dirty="0" err="1" smtClean="0"/>
              <a:t>directly</a:t>
            </a:r>
            <a:r>
              <a:rPr lang="hu-HU" dirty="0" smtClean="0"/>
              <a:t>, </a:t>
            </a:r>
            <a:r>
              <a:rPr lang="hu-HU" dirty="0" err="1" smtClean="0"/>
              <a:t>but</a:t>
            </a:r>
            <a:r>
              <a:rPr lang="hu-HU" dirty="0" smtClean="0"/>
              <a:t> 16 </a:t>
            </a:r>
            <a:r>
              <a:rPr lang="hu-HU" dirty="0" err="1" smtClean="0"/>
              <a:t>billion</a:t>
            </a:r>
            <a:r>
              <a:rPr lang="hu-HU" dirty="0" smtClean="0"/>
              <a:t> USD </a:t>
            </a:r>
            <a:r>
              <a:rPr lang="hu-HU" dirty="0" err="1" smtClean="0"/>
              <a:t>indirectly</a:t>
            </a:r>
            <a:r>
              <a:rPr lang="hu-HU" dirty="0" smtClean="0"/>
              <a:t> (18%), </a:t>
            </a:r>
            <a:r>
              <a:rPr lang="hu-HU" dirty="0" err="1" smtClean="0"/>
              <a:t>esp</a:t>
            </a:r>
            <a:r>
              <a:rPr lang="hu-HU" dirty="0" smtClean="0"/>
              <a:t>. CZ</a:t>
            </a:r>
          </a:p>
          <a:p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example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Hungary:  Audi („</a:t>
            </a:r>
            <a:r>
              <a:rPr lang="hu-HU" dirty="0" err="1" smtClean="0"/>
              <a:t>Hungarian</a:t>
            </a:r>
            <a:r>
              <a:rPr lang="hu-HU" dirty="0" smtClean="0"/>
              <a:t>”) </a:t>
            </a:r>
            <a:r>
              <a:rPr lang="hu-HU" dirty="0" err="1" smtClean="0"/>
              <a:t>or</a:t>
            </a:r>
            <a:r>
              <a:rPr lang="hu-HU" dirty="0" smtClean="0"/>
              <a:t> Siemens (</a:t>
            </a:r>
            <a:r>
              <a:rPr lang="hu-HU" dirty="0" err="1" smtClean="0"/>
              <a:t>through</a:t>
            </a:r>
            <a:r>
              <a:rPr lang="hu-HU" dirty="0" smtClean="0"/>
              <a:t> </a:t>
            </a:r>
            <a:r>
              <a:rPr lang="hu-HU" dirty="0" err="1" smtClean="0"/>
              <a:t>Austria</a:t>
            </a:r>
            <a:r>
              <a:rPr lang="hu-HU" dirty="0" smtClean="0"/>
              <a:t>) </a:t>
            </a:r>
          </a:p>
          <a:p>
            <a:r>
              <a:rPr lang="hu-HU" dirty="0" err="1" smtClean="0"/>
              <a:t>Motivation</a:t>
            </a:r>
            <a:r>
              <a:rPr lang="hu-HU" dirty="0" smtClean="0"/>
              <a:t>: </a:t>
            </a:r>
            <a:r>
              <a:rPr lang="hu-HU" dirty="0" err="1" smtClean="0"/>
              <a:t>mainly</a:t>
            </a:r>
            <a:r>
              <a:rPr lang="hu-HU" dirty="0" smtClean="0"/>
              <a:t> </a:t>
            </a:r>
            <a:r>
              <a:rPr lang="hu-HU" dirty="0" err="1" smtClean="0"/>
              <a:t>organisational</a:t>
            </a:r>
            <a:endParaRPr lang="hu-HU" dirty="0" smtClean="0"/>
          </a:p>
          <a:p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14311"/>
            <a:ext cx="2376264" cy="151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1" y="1203598"/>
            <a:ext cx="2517950" cy="1512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9" y="2929306"/>
            <a:ext cx="2489590" cy="1495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6349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The </a:t>
            </a:r>
            <a:r>
              <a:rPr lang="hu-HU" dirty="0" err="1" smtClean="0"/>
              <a:t>case</a:t>
            </a:r>
            <a:r>
              <a:rPr lang="hu-HU" dirty="0" smtClean="0"/>
              <a:t> of Audi: </a:t>
            </a:r>
            <a:r>
              <a:rPr lang="hu-HU" dirty="0" err="1" smtClean="0"/>
              <a:t>turning</a:t>
            </a:r>
            <a:r>
              <a:rPr lang="hu-HU" dirty="0" smtClean="0"/>
              <a:t> </a:t>
            </a:r>
            <a:r>
              <a:rPr lang="hu-HU" dirty="0" err="1" smtClean="0"/>
              <a:t>Hungarian</a:t>
            </a:r>
            <a:r>
              <a:rPr lang="hu-HU" dirty="0" smtClean="0"/>
              <a:t> FDI </a:t>
            </a:r>
            <a:r>
              <a:rPr lang="hu-HU" dirty="0" err="1" smtClean="0"/>
              <a:t>statistics</a:t>
            </a:r>
            <a:r>
              <a:rPr lang="hu-HU" dirty="0" smtClean="0"/>
              <a:t> </a:t>
            </a:r>
            <a:r>
              <a:rPr lang="hu-HU" dirty="0" err="1" smtClean="0"/>
              <a:t>upside</a:t>
            </a:r>
            <a:r>
              <a:rPr lang="hu-HU" dirty="0" smtClean="0"/>
              <a:t> down</a:t>
            </a:r>
            <a:endParaRPr lang="en-GB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827584" y="4731990"/>
            <a:ext cx="8208912" cy="309593"/>
          </a:xfrm>
        </p:spPr>
        <p:txBody>
          <a:bodyPr/>
          <a:lstStyle/>
          <a:p>
            <a:r>
              <a:rPr lang="hu-HU" dirty="0" smtClean="0"/>
              <a:t>A Magyar Regionális Tudományi Társaság XVI. vándorgyűlése, Kecskemét, 2018. október 18.-19.</a:t>
            </a:r>
            <a:endParaRPr lang="en-GB" dirty="0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179512" y="914400"/>
            <a:ext cx="4319336" cy="3703320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I</a:t>
            </a:r>
            <a:r>
              <a:rPr lang="en-US" dirty="0" smtClean="0"/>
              <a:t>n </a:t>
            </a:r>
            <a:r>
              <a:rPr lang="en-US" dirty="0"/>
              <a:t>November 2011, the sole owner, </a:t>
            </a:r>
            <a:r>
              <a:rPr lang="hu-HU" dirty="0" smtClean="0"/>
              <a:t> </a:t>
            </a:r>
            <a:r>
              <a:rPr lang="en-US" dirty="0" smtClean="0"/>
              <a:t>Audi </a:t>
            </a:r>
            <a:r>
              <a:rPr lang="en-US" dirty="0"/>
              <a:t>AG of Germany </a:t>
            </a:r>
            <a:r>
              <a:rPr lang="en-US" dirty="0" err="1"/>
              <a:t>apported</a:t>
            </a:r>
            <a:r>
              <a:rPr lang="en-US" dirty="0"/>
              <a:t> the shares of its Hungarian subsidiary, Audi </a:t>
            </a:r>
            <a:r>
              <a:rPr lang="en-US" dirty="0" err="1"/>
              <a:t>Hungária</a:t>
            </a:r>
            <a:r>
              <a:rPr lang="en-US" dirty="0"/>
              <a:t> Motor Kft. into Audi </a:t>
            </a:r>
            <a:r>
              <a:rPr lang="en-US" dirty="0" err="1"/>
              <a:t>Hungária</a:t>
            </a:r>
            <a:r>
              <a:rPr lang="en-US" dirty="0"/>
              <a:t> Services </a:t>
            </a:r>
            <a:r>
              <a:rPr lang="en-US" dirty="0" err="1" smtClean="0"/>
              <a:t>Zrt</a:t>
            </a:r>
            <a:r>
              <a:rPr lang="hu-HU" dirty="0" smtClean="0"/>
              <a:t> (a business </a:t>
            </a:r>
            <a:r>
              <a:rPr lang="hu-HU" dirty="0" err="1" smtClean="0"/>
              <a:t>services</a:t>
            </a:r>
            <a:r>
              <a:rPr lang="hu-HU" dirty="0" smtClean="0"/>
              <a:t> </a:t>
            </a:r>
            <a:r>
              <a:rPr lang="hu-HU" dirty="0" err="1" smtClean="0"/>
              <a:t>firm</a:t>
            </a:r>
            <a:r>
              <a:rPr lang="hu-HU" dirty="0" smtClean="0"/>
              <a:t>)</a:t>
            </a:r>
          </a:p>
          <a:p>
            <a:r>
              <a:rPr lang="hu-HU" dirty="0" err="1" smtClean="0"/>
              <a:t>Since</a:t>
            </a:r>
            <a:r>
              <a:rPr lang="hu-HU" dirty="0" smtClean="0"/>
              <a:t> </a:t>
            </a:r>
            <a:r>
              <a:rPr lang="hu-HU" dirty="0" err="1" smtClean="0"/>
              <a:t>January</a:t>
            </a:r>
            <a:r>
              <a:rPr lang="hu-HU" dirty="0" smtClean="0"/>
              <a:t> 2017:  </a:t>
            </a:r>
            <a:r>
              <a:rPr lang="hu-HU" dirty="0" err="1" smtClean="0"/>
              <a:t>dissolution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holding </a:t>
            </a:r>
            <a:r>
              <a:rPr lang="hu-HU" dirty="0" err="1" smtClean="0"/>
              <a:t>firm</a:t>
            </a:r>
            <a:endParaRPr lang="hu-HU" dirty="0" smtClean="0"/>
          </a:p>
          <a:p>
            <a:r>
              <a:rPr lang="hu-HU" sz="1700" dirty="0" smtClean="0"/>
              <a:t>(</a:t>
            </a:r>
            <a:r>
              <a:rPr lang="hu-HU" sz="1700" dirty="0" err="1" smtClean="0"/>
              <a:t>also</a:t>
            </a:r>
            <a:r>
              <a:rPr lang="hu-HU" sz="1700" dirty="0" smtClean="0"/>
              <a:t> OFDI </a:t>
            </a:r>
            <a:r>
              <a:rPr lang="hu-HU" sz="1700" dirty="0" err="1" smtClean="0"/>
              <a:t>statistics</a:t>
            </a:r>
            <a:r>
              <a:rPr lang="hu-HU" sz="1700" dirty="0" smtClean="0"/>
              <a:t> </a:t>
            </a:r>
            <a:r>
              <a:rPr lang="hu-HU" sz="1700" dirty="0" err="1" smtClean="0"/>
              <a:t>affected</a:t>
            </a:r>
            <a:r>
              <a:rPr lang="hu-HU" sz="1700" dirty="0" smtClean="0"/>
              <a:t>:  </a:t>
            </a:r>
            <a:r>
              <a:rPr lang="en-US" sz="1700" dirty="0"/>
              <a:t>to cover VW during crisis losses, the Hungarian Audi subsidiary bought shares in a Belgian VW subsidiary for 3 billion euros </a:t>
            </a:r>
            <a:r>
              <a:rPr lang="hu-HU" sz="1700" dirty="0" err="1" smtClean="0"/>
              <a:t>in</a:t>
            </a:r>
            <a:r>
              <a:rPr lang="hu-HU" sz="1700" dirty="0" smtClean="0"/>
              <a:t> 2012)</a:t>
            </a:r>
            <a:endParaRPr lang="en-US" sz="1700" dirty="0" smtClean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915566"/>
            <a:ext cx="4062631" cy="370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Ellipszis 9"/>
          <p:cNvSpPr/>
          <p:nvPr/>
        </p:nvSpPr>
        <p:spPr>
          <a:xfrm>
            <a:off x="7884368" y="2427734"/>
            <a:ext cx="648072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863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Country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case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:USA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755576" y="4803998"/>
            <a:ext cx="8064896" cy="216024"/>
          </a:xfrm>
        </p:spPr>
        <p:txBody>
          <a:bodyPr/>
          <a:lstStyle/>
          <a:p>
            <a:r>
              <a:rPr lang="hu-HU" dirty="0" smtClean="0">
                <a:solidFill>
                  <a:srgbClr val="464653"/>
                </a:solidFill>
              </a:rPr>
              <a:t>A Magyar Regionális Tudományi Társaság XVI. vándorgyűlése, Kecskemét, 2018. október 18.-19.</a:t>
            </a:r>
            <a:endParaRPr lang="en-GB" dirty="0">
              <a:solidFill>
                <a:srgbClr val="464653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3394720" cy="3703320"/>
          </a:xfrm>
        </p:spPr>
        <p:txBody>
          <a:bodyPr>
            <a:normAutofit fontScale="77500" lnSpcReduction="20000"/>
          </a:bodyPr>
          <a:lstStyle/>
          <a:p>
            <a:r>
              <a:rPr lang="hu-HU" dirty="0" err="1" smtClean="0"/>
              <a:t>Singificantly</a:t>
            </a:r>
            <a:r>
              <a:rPr lang="hu-HU" dirty="0" smtClean="0"/>
              <a:t> more </a:t>
            </a:r>
            <a:r>
              <a:rPr lang="hu-HU" dirty="0" err="1" smtClean="0"/>
              <a:t>important</a:t>
            </a:r>
            <a:r>
              <a:rPr lang="hu-HU" dirty="0" smtClean="0"/>
              <a:t> </a:t>
            </a:r>
            <a:r>
              <a:rPr lang="hu-HU" dirty="0" err="1" smtClean="0"/>
              <a:t>than</a:t>
            </a:r>
            <a:r>
              <a:rPr lang="hu-HU" dirty="0" smtClean="0"/>
              <a:t> </a:t>
            </a:r>
            <a:r>
              <a:rPr lang="hu-HU" dirty="0" err="1" smtClean="0"/>
              <a:t>according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immediate</a:t>
            </a:r>
            <a:r>
              <a:rPr lang="hu-HU" dirty="0" smtClean="0"/>
              <a:t> </a:t>
            </a:r>
            <a:r>
              <a:rPr lang="hu-HU" dirty="0" err="1" smtClean="0"/>
              <a:t>data</a:t>
            </a:r>
            <a:endParaRPr lang="hu-HU" dirty="0" smtClean="0"/>
          </a:p>
          <a:p>
            <a:r>
              <a:rPr lang="hu-HU" dirty="0" smtClean="0"/>
              <a:t>CZ: 4th, PL: 3rd, HU: 2nd </a:t>
            </a:r>
            <a:r>
              <a:rPr lang="hu-HU" dirty="0" err="1" smtClean="0"/>
              <a:t>investor</a:t>
            </a:r>
            <a:r>
              <a:rPr lang="hu-HU" dirty="0" smtClean="0"/>
              <a:t> country</a:t>
            </a:r>
          </a:p>
          <a:p>
            <a:r>
              <a:rPr lang="hu-HU" dirty="0" err="1" smtClean="0"/>
              <a:t>Mainly</a:t>
            </a:r>
            <a:r>
              <a:rPr lang="hu-HU" dirty="0" smtClean="0"/>
              <a:t> </a:t>
            </a:r>
            <a:r>
              <a:rPr lang="hu-HU" dirty="0" err="1" smtClean="0"/>
              <a:t>indirectly</a:t>
            </a:r>
            <a:r>
              <a:rPr lang="hu-HU" dirty="0" smtClean="0"/>
              <a:t>: </a:t>
            </a:r>
            <a:r>
              <a:rPr lang="hu-HU" dirty="0" err="1" smtClean="0"/>
              <a:t>ultimate</a:t>
            </a:r>
            <a:r>
              <a:rPr lang="hu-HU" dirty="0" smtClean="0"/>
              <a:t> is almost </a:t>
            </a:r>
            <a:r>
              <a:rPr lang="hu-HU" dirty="0" err="1" smtClean="0"/>
              <a:t>tenfold</a:t>
            </a:r>
            <a:r>
              <a:rPr lang="hu-HU" dirty="0" smtClean="0"/>
              <a:t> of </a:t>
            </a:r>
            <a:r>
              <a:rPr lang="hu-HU" dirty="0" err="1" smtClean="0"/>
              <a:t>immediate</a:t>
            </a:r>
            <a:endParaRPr lang="hu-HU" dirty="0" smtClean="0"/>
          </a:p>
          <a:p>
            <a:r>
              <a:rPr lang="hu-HU" dirty="0" smtClean="0"/>
              <a:t>HU: </a:t>
            </a:r>
            <a:r>
              <a:rPr lang="hu-HU" dirty="0" err="1" smtClean="0"/>
              <a:t>only</a:t>
            </a:r>
            <a:r>
              <a:rPr lang="hu-HU" dirty="0" smtClean="0"/>
              <a:t> Budapest Bank </a:t>
            </a:r>
            <a:r>
              <a:rPr lang="hu-HU" dirty="0" err="1" smtClean="0"/>
              <a:t>was</a:t>
            </a:r>
            <a:r>
              <a:rPr lang="hu-HU" dirty="0" smtClean="0"/>
              <a:t> </a:t>
            </a:r>
            <a:r>
              <a:rPr lang="hu-HU" dirty="0" err="1" smtClean="0"/>
              <a:t>immediate</a:t>
            </a:r>
            <a:endParaRPr lang="hu-HU" dirty="0" smtClean="0"/>
          </a:p>
          <a:p>
            <a:r>
              <a:rPr lang="hu-HU" dirty="0" err="1" smtClean="0"/>
              <a:t>Motivation</a:t>
            </a:r>
            <a:r>
              <a:rPr lang="hu-HU" dirty="0" smtClean="0"/>
              <a:t>: </a:t>
            </a:r>
            <a:r>
              <a:rPr lang="hu-HU" dirty="0" err="1" smtClean="0"/>
              <a:t>organisational</a:t>
            </a:r>
            <a:r>
              <a:rPr lang="hu-HU" dirty="0" smtClean="0"/>
              <a:t> (European </a:t>
            </a:r>
            <a:r>
              <a:rPr lang="hu-HU" dirty="0" err="1" smtClean="0"/>
              <a:t>hub</a:t>
            </a:r>
            <a:r>
              <a:rPr lang="hu-HU" dirty="0" smtClean="0"/>
              <a:t>)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tax</a:t>
            </a:r>
            <a:r>
              <a:rPr lang="hu-HU" dirty="0" smtClean="0"/>
              <a:t> </a:t>
            </a:r>
            <a:r>
              <a:rPr lang="hu-HU" dirty="0" err="1" smtClean="0"/>
              <a:t>savings</a:t>
            </a:r>
            <a:r>
              <a:rPr lang="hu-HU" dirty="0" smtClean="0"/>
              <a:t> (</a:t>
            </a:r>
            <a:r>
              <a:rPr lang="hu-HU" dirty="0" err="1" smtClean="0"/>
              <a:t>Ireland</a:t>
            </a:r>
            <a:r>
              <a:rPr lang="hu-HU" dirty="0" smtClean="0"/>
              <a:t>, </a:t>
            </a:r>
            <a:r>
              <a:rPr lang="hu-HU" dirty="0" err="1" smtClean="0"/>
              <a:t>Netherlands</a:t>
            </a:r>
            <a:r>
              <a:rPr lang="hu-HU" dirty="0" smtClean="0"/>
              <a:t>, Luxemburg) 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915566"/>
            <a:ext cx="2664295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787774"/>
            <a:ext cx="2664295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7" y="915566"/>
            <a:ext cx="2699793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486" y="2787774"/>
            <a:ext cx="2703514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5529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Explains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negative</a:t>
            </a:r>
            <a:r>
              <a:rPr lang="hu-HU" dirty="0" smtClean="0"/>
              <a:t> </a:t>
            </a:r>
            <a:r>
              <a:rPr lang="hu-HU" dirty="0" err="1" smtClean="0"/>
              <a:t>value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HU:</a:t>
            </a:r>
            <a:endParaRPr lang="en-GB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827584" y="4731990"/>
            <a:ext cx="8064896" cy="309593"/>
          </a:xfrm>
        </p:spPr>
        <p:txBody>
          <a:bodyPr/>
          <a:lstStyle/>
          <a:p>
            <a:r>
              <a:rPr lang="hu-HU" dirty="0" smtClean="0"/>
              <a:t>A Magyar Regionális Tudományi Társaság XVI. vándorgyűlése, Kecskemét, 2018. október 18.-19.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988" y="843558"/>
            <a:ext cx="8276467" cy="3774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1934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Country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case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China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611560" y="4803998"/>
            <a:ext cx="8208912" cy="216024"/>
          </a:xfrm>
        </p:spPr>
        <p:txBody>
          <a:bodyPr/>
          <a:lstStyle/>
          <a:p>
            <a:r>
              <a:rPr lang="hu-HU" dirty="0" smtClean="0">
                <a:solidFill>
                  <a:srgbClr val="464653"/>
                </a:solidFill>
              </a:rPr>
              <a:t>A Magyar Regionális Tudományi Társaság XVI. vándorgyűlése, Kecskemét, 2018. október 18.-19.</a:t>
            </a:r>
            <a:endParaRPr lang="en-GB" dirty="0">
              <a:solidFill>
                <a:srgbClr val="464653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>
          <a:xfrm>
            <a:off x="179512" y="914400"/>
            <a:ext cx="3816424" cy="4033614"/>
          </a:xfrm>
        </p:spPr>
        <p:txBody>
          <a:bodyPr>
            <a:normAutofit fontScale="77500" lnSpcReduction="20000"/>
          </a:bodyPr>
          <a:lstStyle/>
          <a:p>
            <a:r>
              <a:rPr lang="hu-HU" dirty="0" err="1" smtClean="0"/>
              <a:t>Outside</a:t>
            </a:r>
            <a:r>
              <a:rPr lang="hu-HU" dirty="0" smtClean="0"/>
              <a:t> Europe </a:t>
            </a:r>
            <a:r>
              <a:rPr lang="hu-HU" dirty="0" err="1" smtClean="0"/>
              <a:t>usually</a:t>
            </a:r>
            <a:r>
              <a:rPr lang="hu-HU" dirty="0" smtClean="0"/>
              <a:t> more </a:t>
            </a:r>
            <a:r>
              <a:rPr lang="hu-HU" dirty="0" err="1" smtClean="0"/>
              <a:t>important</a:t>
            </a:r>
            <a:r>
              <a:rPr lang="hu-HU" dirty="0" smtClean="0"/>
              <a:t> </a:t>
            </a:r>
            <a:r>
              <a:rPr lang="hu-HU" dirty="0" err="1" smtClean="0"/>
              <a:t>than</a:t>
            </a:r>
            <a:r>
              <a:rPr lang="hu-HU" dirty="0" smtClean="0"/>
              <a:t> </a:t>
            </a:r>
            <a:r>
              <a:rPr lang="hu-HU" dirty="0" err="1" smtClean="0"/>
              <a:t>according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immediate</a:t>
            </a:r>
            <a:r>
              <a:rPr lang="hu-HU" dirty="0" smtClean="0"/>
              <a:t> </a:t>
            </a:r>
            <a:r>
              <a:rPr lang="hu-HU" dirty="0" err="1" smtClean="0"/>
              <a:t>data</a:t>
            </a:r>
            <a:endParaRPr lang="hu-HU" dirty="0" smtClean="0"/>
          </a:p>
          <a:p>
            <a:r>
              <a:rPr lang="hu-HU" dirty="0" err="1" smtClean="0"/>
              <a:t>Certain</a:t>
            </a:r>
            <a:r>
              <a:rPr lang="hu-HU" dirty="0" smtClean="0"/>
              <a:t> FDI </a:t>
            </a:r>
            <a:r>
              <a:rPr lang="hu-HU" dirty="0" err="1" smtClean="0"/>
              <a:t>inherited</a:t>
            </a:r>
            <a:r>
              <a:rPr lang="hu-HU" dirty="0" smtClean="0"/>
              <a:t> </a:t>
            </a:r>
            <a:r>
              <a:rPr lang="hu-HU" dirty="0" err="1" smtClean="0"/>
              <a:t>through</a:t>
            </a:r>
            <a:r>
              <a:rPr lang="hu-HU" dirty="0" smtClean="0"/>
              <a:t> </a:t>
            </a:r>
            <a:r>
              <a:rPr lang="hu-HU" dirty="0" err="1" smtClean="0"/>
              <a:t>acquisitions</a:t>
            </a:r>
            <a:r>
              <a:rPr lang="hu-HU" dirty="0" smtClean="0"/>
              <a:t> of (Western) European </a:t>
            </a:r>
            <a:r>
              <a:rPr lang="hu-HU" dirty="0" err="1" smtClean="0"/>
              <a:t>parent</a:t>
            </a:r>
            <a:r>
              <a:rPr lang="hu-HU" dirty="0" smtClean="0"/>
              <a:t> </a:t>
            </a:r>
            <a:r>
              <a:rPr lang="hu-HU" dirty="0" err="1" smtClean="0"/>
              <a:t>companies</a:t>
            </a:r>
            <a:r>
              <a:rPr lang="hu-HU" dirty="0" smtClean="0"/>
              <a:t> (HU: </a:t>
            </a:r>
            <a:r>
              <a:rPr lang="hu-HU" dirty="0" err="1" smtClean="0"/>
              <a:t>Yanfeng</a:t>
            </a:r>
            <a:r>
              <a:rPr lang="hu-HU" dirty="0" smtClean="0"/>
              <a:t>, </a:t>
            </a:r>
            <a:r>
              <a:rPr lang="hu-HU" dirty="0" err="1" smtClean="0"/>
              <a:t>Borsodchem</a:t>
            </a:r>
            <a:r>
              <a:rPr lang="hu-HU" dirty="0" smtClean="0"/>
              <a:t>)</a:t>
            </a:r>
          </a:p>
          <a:p>
            <a:r>
              <a:rPr lang="hu-HU" dirty="0" err="1" smtClean="0"/>
              <a:t>High</a:t>
            </a:r>
            <a:r>
              <a:rPr lang="hu-HU" dirty="0" smtClean="0"/>
              <a:t> </a:t>
            </a:r>
            <a:r>
              <a:rPr lang="hu-HU" dirty="0" err="1" smtClean="0"/>
              <a:t>concentration</a:t>
            </a:r>
            <a:r>
              <a:rPr lang="hu-HU" dirty="0" smtClean="0"/>
              <a:t>, </a:t>
            </a:r>
            <a:r>
              <a:rPr lang="hu-HU" dirty="0" err="1" smtClean="0"/>
              <a:t>higher</a:t>
            </a:r>
            <a:r>
              <a:rPr lang="hu-HU" dirty="0" smtClean="0"/>
              <a:t> </a:t>
            </a:r>
            <a:r>
              <a:rPr lang="hu-HU" dirty="0" err="1" smtClean="0"/>
              <a:t>risks</a:t>
            </a:r>
            <a:r>
              <a:rPr lang="hu-HU" dirty="0" smtClean="0"/>
              <a:t> </a:t>
            </a:r>
            <a:r>
              <a:rPr lang="hu-HU" dirty="0" err="1" smtClean="0"/>
              <a:t>compared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others</a:t>
            </a:r>
            <a:endParaRPr lang="hu-HU" dirty="0" smtClean="0"/>
          </a:p>
          <a:p>
            <a:r>
              <a:rPr lang="hu-HU" dirty="0" err="1" smtClean="0"/>
              <a:t>Motivation</a:t>
            </a:r>
            <a:r>
              <a:rPr lang="hu-HU" dirty="0" smtClean="0"/>
              <a:t>: </a:t>
            </a:r>
            <a:r>
              <a:rPr lang="hu-HU" dirty="0" err="1" smtClean="0"/>
              <a:t>tax</a:t>
            </a:r>
            <a:r>
              <a:rPr lang="hu-HU" dirty="0" smtClean="0"/>
              <a:t> </a:t>
            </a:r>
            <a:r>
              <a:rPr lang="hu-HU" dirty="0" err="1" smtClean="0"/>
              <a:t>optimisation</a:t>
            </a:r>
            <a:r>
              <a:rPr lang="hu-HU" dirty="0" smtClean="0"/>
              <a:t> (70% of </a:t>
            </a:r>
            <a:r>
              <a:rPr lang="hu-HU" dirty="0" err="1" smtClean="0"/>
              <a:t>Chinese</a:t>
            </a:r>
            <a:r>
              <a:rPr lang="hu-HU" dirty="0" smtClean="0"/>
              <a:t> OFDI </a:t>
            </a:r>
            <a:r>
              <a:rPr lang="hu-HU" dirty="0" err="1" smtClean="0"/>
              <a:t>goes</a:t>
            </a:r>
            <a:r>
              <a:rPr lang="hu-HU" dirty="0" smtClean="0"/>
              <a:t> </a:t>
            </a:r>
            <a:r>
              <a:rPr lang="hu-HU" dirty="0" err="1" smtClean="0"/>
              <a:t>directly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tax</a:t>
            </a:r>
            <a:r>
              <a:rPr lang="hu-HU" dirty="0" smtClean="0"/>
              <a:t> </a:t>
            </a:r>
            <a:r>
              <a:rPr lang="hu-HU" dirty="0" err="1" smtClean="0"/>
              <a:t>havens</a:t>
            </a:r>
            <a:r>
              <a:rPr lang="hu-HU" dirty="0" smtClean="0"/>
              <a:t>), </a:t>
            </a:r>
            <a:r>
              <a:rPr lang="hu-HU" dirty="0" err="1" smtClean="0"/>
              <a:t>concealing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real</a:t>
            </a:r>
            <a:r>
              <a:rPr lang="hu-HU" dirty="0" smtClean="0"/>
              <a:t> </a:t>
            </a:r>
            <a:r>
              <a:rPr lang="hu-HU" dirty="0" err="1" smtClean="0"/>
              <a:t>origin</a:t>
            </a:r>
            <a:r>
              <a:rPr lang="hu-HU" dirty="0" smtClean="0"/>
              <a:t> (Hong Kong </a:t>
            </a:r>
            <a:r>
              <a:rPr lang="hu-HU" dirty="0" err="1" smtClean="0"/>
              <a:t>relatively</a:t>
            </a:r>
            <a:r>
              <a:rPr lang="hu-HU" dirty="0" smtClean="0"/>
              <a:t> </a:t>
            </a:r>
            <a:r>
              <a:rPr lang="hu-HU" dirty="0" err="1" smtClean="0"/>
              <a:t>important</a:t>
            </a:r>
            <a:r>
              <a:rPr lang="hu-HU" dirty="0" smtClean="0"/>
              <a:t>), </a:t>
            </a:r>
            <a:r>
              <a:rPr lang="hu-HU" dirty="0" err="1" smtClean="0"/>
              <a:t>heritage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213" y="1059583"/>
            <a:ext cx="2653011" cy="1728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9" y="2787774"/>
            <a:ext cx="2664295" cy="1656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4170" y="1059583"/>
            <a:ext cx="2469830" cy="1728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4171" y="2859782"/>
            <a:ext cx="2476178" cy="1596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6740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101729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The </a:t>
            </a:r>
            <a:r>
              <a:rPr lang="hu-HU" dirty="0" err="1" smtClean="0"/>
              <a:t>case</a:t>
            </a:r>
            <a:r>
              <a:rPr lang="hu-HU" dirty="0" smtClean="0"/>
              <a:t> of Hungary: </a:t>
            </a:r>
            <a:r>
              <a:rPr lang="hu-HU" dirty="0" err="1" smtClean="0"/>
              <a:t>selected</a:t>
            </a:r>
            <a:r>
              <a:rPr lang="hu-HU" dirty="0" smtClean="0"/>
              <a:t> </a:t>
            </a:r>
            <a:r>
              <a:rPr lang="hu-HU" dirty="0" err="1" smtClean="0"/>
              <a:t>Chinese</a:t>
            </a:r>
            <a:r>
              <a:rPr lang="hu-HU" dirty="0" smtClean="0"/>
              <a:t> FDI </a:t>
            </a:r>
            <a:r>
              <a:rPr lang="hu-HU" dirty="0" err="1" smtClean="0"/>
              <a:t>projects</a:t>
            </a:r>
            <a:endParaRPr lang="en-GB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899592" y="4803998"/>
            <a:ext cx="7992888" cy="237584"/>
          </a:xfrm>
        </p:spPr>
        <p:txBody>
          <a:bodyPr/>
          <a:lstStyle/>
          <a:p>
            <a:r>
              <a:rPr lang="hu-HU" dirty="0" smtClean="0"/>
              <a:t>A Magyar Regionális Tudományi Társaság XVI. vándorgyűlése, Kecskemét, 2018. október 18.-19.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865" y="914400"/>
            <a:ext cx="7091615" cy="370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Ellipszis 7"/>
          <p:cNvSpPr/>
          <p:nvPr/>
        </p:nvSpPr>
        <p:spPr>
          <a:xfrm>
            <a:off x="1755150" y="2355726"/>
            <a:ext cx="914400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Ellipszis 8"/>
          <p:cNvSpPr/>
          <p:nvPr/>
        </p:nvSpPr>
        <p:spPr>
          <a:xfrm>
            <a:off x="1755150" y="2931789"/>
            <a:ext cx="1160666" cy="5760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773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114300"/>
            <a:ext cx="8928992" cy="945282"/>
          </a:xfrm>
        </p:spPr>
        <p:txBody>
          <a:bodyPr>
            <a:normAutofit fontScale="90000"/>
          </a:bodyPr>
          <a:lstStyle/>
          <a:p>
            <a:r>
              <a:rPr lang="hu-HU" b="1" dirty="0" err="1" smtClean="0"/>
              <a:t>Roundtripping</a:t>
            </a:r>
            <a:r>
              <a:rPr lang="hu-HU" b="1" dirty="0" smtClean="0"/>
              <a:t> (</a:t>
            </a:r>
            <a:r>
              <a:rPr lang="hu-HU" b="1" dirty="0" err="1" smtClean="0"/>
              <a:t>when</a:t>
            </a:r>
            <a:r>
              <a:rPr lang="hu-HU" b="1" dirty="0" smtClean="0"/>
              <a:t> </a:t>
            </a:r>
            <a:r>
              <a:rPr lang="hu-HU" b="1" dirty="0" err="1" smtClean="0"/>
              <a:t>the</a:t>
            </a:r>
            <a:r>
              <a:rPr lang="hu-HU" b="1" dirty="0" smtClean="0"/>
              <a:t> </a:t>
            </a:r>
            <a:r>
              <a:rPr lang="hu-HU" b="1" dirty="0" err="1" smtClean="0"/>
              <a:t>ultimate</a:t>
            </a:r>
            <a:r>
              <a:rPr lang="hu-HU" b="1" dirty="0" smtClean="0"/>
              <a:t> </a:t>
            </a:r>
            <a:r>
              <a:rPr lang="hu-HU" b="1" dirty="0" err="1" smtClean="0"/>
              <a:t>owner</a:t>
            </a:r>
            <a:r>
              <a:rPr lang="hu-HU" b="1" dirty="0" smtClean="0"/>
              <a:t> is </a:t>
            </a:r>
            <a:r>
              <a:rPr lang="hu-HU" b="1" dirty="0" err="1" smtClean="0"/>
              <a:t>domestic</a:t>
            </a:r>
            <a:r>
              <a:rPr lang="hu-HU" b="1" dirty="0" smtClean="0"/>
              <a:t>)</a:t>
            </a:r>
            <a:endParaRPr lang="en-GB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395536" y="4515967"/>
            <a:ext cx="7952792" cy="341784"/>
          </a:xfrm>
        </p:spPr>
        <p:txBody>
          <a:bodyPr/>
          <a:lstStyle/>
          <a:p>
            <a:r>
              <a:rPr lang="hu-HU" smtClean="0"/>
              <a:t>A Magyar Regionális Tudományi Társaság XVI. vándorgyűlése, Kecskemét, 2018. október 18.-19.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502920" y="1167594"/>
            <a:ext cx="8183880" cy="32403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u-HU" dirty="0" err="1" smtClean="0"/>
              <a:t>Present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all</a:t>
            </a:r>
            <a:r>
              <a:rPr lang="hu-HU" dirty="0" smtClean="0"/>
              <a:t> 3 </a:t>
            </a:r>
            <a:r>
              <a:rPr lang="hu-HU" dirty="0" err="1" smtClean="0"/>
              <a:t>countries</a:t>
            </a:r>
            <a:r>
              <a:rPr lang="hu-HU" dirty="0" smtClean="0"/>
              <a:t>, </a:t>
            </a:r>
            <a:r>
              <a:rPr lang="hu-HU" dirty="0" err="1" smtClean="0"/>
              <a:t>extent</a:t>
            </a:r>
            <a:r>
              <a:rPr lang="hu-HU" dirty="0" smtClean="0"/>
              <a:t> </a:t>
            </a:r>
            <a:r>
              <a:rPr lang="hu-HU" dirty="0" err="1" smtClean="0"/>
              <a:t>different</a:t>
            </a:r>
            <a:r>
              <a:rPr lang="hu-HU" dirty="0" smtClean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 err="1" smtClean="0"/>
              <a:t>Czechia</a:t>
            </a:r>
            <a:r>
              <a:rPr lang="hu-HU" dirty="0" smtClean="0"/>
              <a:t>: </a:t>
            </a:r>
            <a:r>
              <a:rPr lang="hu-HU" dirty="0" smtClean="0">
                <a:solidFill>
                  <a:srgbClr val="FF0000"/>
                </a:solidFill>
              </a:rPr>
              <a:t>8.5 %</a:t>
            </a:r>
            <a:r>
              <a:rPr lang="hu-HU" dirty="0" smtClean="0"/>
              <a:t> (!) of </a:t>
            </a:r>
            <a:r>
              <a:rPr lang="hu-HU" dirty="0" err="1" smtClean="0"/>
              <a:t>total</a:t>
            </a:r>
            <a:r>
              <a:rPr lang="hu-HU" dirty="0" smtClean="0"/>
              <a:t> </a:t>
            </a:r>
            <a:r>
              <a:rPr lang="hu-HU" dirty="0" err="1" smtClean="0"/>
              <a:t>stock</a:t>
            </a:r>
            <a:r>
              <a:rPr lang="hu-HU" dirty="0" smtClean="0"/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 err="1" smtClean="0"/>
              <a:t>Poland</a:t>
            </a:r>
            <a:r>
              <a:rPr lang="hu-HU" dirty="0" smtClean="0"/>
              <a:t>: 4.5%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 smtClean="0"/>
              <a:t>Hungary: 0.3%</a:t>
            </a:r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comparison</a:t>
            </a:r>
            <a:r>
              <a:rPr lang="hu-HU" dirty="0" smtClean="0"/>
              <a:t>: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„</a:t>
            </a:r>
            <a:r>
              <a:rPr lang="hu-HU" dirty="0" err="1" smtClean="0"/>
              <a:t>notorious</a:t>
            </a:r>
            <a:r>
              <a:rPr lang="hu-HU" dirty="0" smtClean="0"/>
              <a:t>”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roundtripping</a:t>
            </a:r>
            <a:r>
              <a:rPr lang="hu-HU" dirty="0" smtClean="0"/>
              <a:t> </a:t>
            </a:r>
            <a:r>
              <a:rPr lang="hu-HU" dirty="0" err="1" smtClean="0"/>
              <a:t>Russia</a:t>
            </a:r>
            <a:r>
              <a:rPr lang="hu-HU" dirty="0" smtClean="0"/>
              <a:t>: more </a:t>
            </a:r>
            <a:r>
              <a:rPr lang="hu-HU" dirty="0" err="1" smtClean="0"/>
              <a:t>than</a:t>
            </a:r>
            <a:r>
              <a:rPr lang="hu-HU" dirty="0" smtClean="0"/>
              <a:t> </a:t>
            </a:r>
            <a:r>
              <a:rPr lang="hu-HU" dirty="0" err="1" smtClean="0"/>
              <a:t>half</a:t>
            </a:r>
            <a:r>
              <a:rPr lang="hu-HU" dirty="0" smtClean="0"/>
              <a:t> of OFDI;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US: 2%)</a:t>
            </a:r>
          </a:p>
          <a:p>
            <a:pPr marL="0" indent="0">
              <a:buNone/>
            </a:pPr>
            <a:r>
              <a:rPr lang="hu-HU" dirty="0" err="1" smtClean="0"/>
              <a:t>Indicative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business </a:t>
            </a:r>
            <a:r>
              <a:rPr lang="hu-HU" dirty="0" err="1" smtClean="0"/>
              <a:t>environment</a:t>
            </a:r>
            <a:r>
              <a:rPr lang="hu-HU" dirty="0" smtClean="0"/>
              <a:t> and </a:t>
            </a:r>
            <a:r>
              <a:rPr lang="hu-HU" dirty="0" err="1" smtClean="0"/>
              <a:t>differential</a:t>
            </a:r>
            <a:r>
              <a:rPr lang="hu-HU" dirty="0" smtClean="0"/>
              <a:t> </a:t>
            </a:r>
            <a:r>
              <a:rPr lang="hu-HU" dirty="0" err="1" smtClean="0"/>
              <a:t>treatment</a:t>
            </a:r>
            <a:r>
              <a:rPr lang="hu-HU" dirty="0" smtClean="0"/>
              <a:t> of </a:t>
            </a:r>
            <a:r>
              <a:rPr lang="hu-HU" dirty="0" err="1" smtClean="0"/>
              <a:t>foreign</a:t>
            </a:r>
            <a:r>
              <a:rPr lang="hu-HU" dirty="0" smtClean="0"/>
              <a:t> and </a:t>
            </a:r>
            <a:r>
              <a:rPr lang="hu-HU" dirty="0" err="1" smtClean="0"/>
              <a:t>domestic</a:t>
            </a:r>
            <a:r>
              <a:rPr lang="hu-HU" dirty="0" smtClean="0"/>
              <a:t> </a:t>
            </a:r>
            <a:r>
              <a:rPr lang="hu-HU" dirty="0" err="1" smtClean="0"/>
              <a:t>actors</a:t>
            </a:r>
            <a:r>
              <a:rPr lang="hu-HU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558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„</a:t>
            </a:r>
            <a:r>
              <a:rPr lang="hu-HU" b="1" dirty="0"/>
              <a:t>R</a:t>
            </a:r>
            <a:r>
              <a:rPr lang="hu-HU" b="1" dirty="0" smtClean="0"/>
              <a:t>eal” </a:t>
            </a:r>
            <a:r>
              <a:rPr lang="hu-HU" b="1" dirty="0" err="1" smtClean="0"/>
              <a:t>share</a:t>
            </a:r>
            <a:r>
              <a:rPr lang="hu-HU" b="1" dirty="0" smtClean="0"/>
              <a:t> of EU FDI </a:t>
            </a:r>
            <a:r>
              <a:rPr lang="hu-HU" b="1" dirty="0" err="1" smtClean="0"/>
              <a:t>in</a:t>
            </a:r>
            <a:r>
              <a:rPr lang="hu-HU" b="1" dirty="0" smtClean="0"/>
              <a:t> CEE: </a:t>
            </a:r>
            <a:r>
              <a:rPr lang="hu-HU" b="1" dirty="0" err="1" smtClean="0"/>
              <a:t>much</a:t>
            </a:r>
            <a:r>
              <a:rPr lang="hu-HU" b="1" dirty="0" smtClean="0"/>
              <a:t> </a:t>
            </a:r>
            <a:r>
              <a:rPr lang="hu-HU" b="1" dirty="0" err="1" smtClean="0"/>
              <a:t>lower</a:t>
            </a:r>
            <a:endParaRPr lang="en-GB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539552" y="4569973"/>
            <a:ext cx="7808776" cy="287778"/>
          </a:xfrm>
        </p:spPr>
        <p:txBody>
          <a:bodyPr/>
          <a:lstStyle/>
          <a:p>
            <a:r>
              <a:rPr lang="hu-HU" smtClean="0"/>
              <a:t>A Magyar Regionális Tudományi Társaság XVI. vándorgyűlése, Kecskemét, 2018. október 18.-19.</a:t>
            </a:r>
            <a:endParaRPr lang="en-GB" dirty="0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89744028"/>
              </p:ext>
            </p:extLst>
          </p:nvPr>
        </p:nvGraphicFramePr>
        <p:xfrm>
          <a:off x="323528" y="1221601"/>
          <a:ext cx="4104456" cy="3129409"/>
        </p:xfrm>
        <a:graphic>
          <a:graphicData uri="http://schemas.openxmlformats.org/drawingml/2006/table">
            <a:tbl>
              <a:tblPr firstRow="1" firstCol="1" bandRow="1"/>
              <a:tblGrid>
                <a:gridCol w="1080120"/>
                <a:gridCol w="1512168"/>
                <a:gridCol w="1512168"/>
              </a:tblGrid>
              <a:tr h="10621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immediate</a:t>
                      </a:r>
                      <a:r>
                        <a:rPr lang="hu-H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EU </a:t>
                      </a:r>
                      <a:r>
                        <a:rPr lang="hu-HU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stock</a:t>
                      </a:r>
                      <a:r>
                        <a:rPr lang="hu-H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in</a:t>
                      </a:r>
                      <a:r>
                        <a:rPr lang="hu-H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r>
                        <a:rPr lang="hu-H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ultimate</a:t>
                      </a:r>
                      <a:r>
                        <a:rPr lang="hu-H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EU </a:t>
                      </a:r>
                      <a:r>
                        <a:rPr lang="hu-HU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stock</a:t>
                      </a:r>
                      <a:r>
                        <a:rPr lang="hu-H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in</a:t>
                      </a:r>
                      <a:r>
                        <a:rPr lang="hu-H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20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r>
                        <a:rPr lang="hu-HU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Czechia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89.1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82.1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Hungary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87.7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57.6</a:t>
                      </a:r>
                      <a:endParaRPr lang="hu-HU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1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Poland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92.2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68.5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artalom helye 5"/>
          <p:cNvSpPr>
            <a:spLocks noGrp="1"/>
          </p:cNvSpPr>
          <p:nvPr>
            <p:ph sz="quarter" idx="2"/>
          </p:nvPr>
        </p:nvSpPr>
        <p:spPr>
          <a:xfrm>
            <a:off x="4499992" y="897564"/>
            <a:ext cx="4187288" cy="3564396"/>
          </a:xfrm>
        </p:spPr>
        <p:txBody>
          <a:bodyPr>
            <a:normAutofit fontScale="92500" lnSpcReduction="20000"/>
          </a:bodyPr>
          <a:lstStyle/>
          <a:p>
            <a:r>
              <a:rPr lang="hu-HU" dirty="0" err="1" smtClean="0"/>
              <a:t>Immediate</a:t>
            </a:r>
            <a:r>
              <a:rPr lang="hu-HU" dirty="0" smtClean="0"/>
              <a:t>: </a:t>
            </a:r>
            <a:r>
              <a:rPr lang="hu-HU" dirty="0" err="1" smtClean="0"/>
              <a:t>dominating</a:t>
            </a:r>
            <a:endParaRPr lang="hu-HU" dirty="0" smtClean="0"/>
          </a:p>
          <a:p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Ultimate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much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lower</a:t>
            </a:r>
            <a:r>
              <a:rPr lang="hu-HU" dirty="0" smtClean="0"/>
              <a:t>: </a:t>
            </a:r>
            <a:r>
              <a:rPr lang="hu-HU" dirty="0" err="1" smtClean="0"/>
              <a:t>many</a:t>
            </a:r>
            <a:r>
              <a:rPr lang="hu-HU" dirty="0" smtClean="0"/>
              <a:t> </a:t>
            </a:r>
            <a:r>
              <a:rPr lang="hu-HU" dirty="0" err="1" smtClean="0"/>
              <a:t>outside-EU</a:t>
            </a:r>
            <a:r>
              <a:rPr lang="hu-HU" dirty="0" smtClean="0"/>
              <a:t> </a:t>
            </a:r>
            <a:r>
              <a:rPr lang="hu-HU" dirty="0" err="1" smtClean="0"/>
              <a:t>investors</a:t>
            </a:r>
            <a:r>
              <a:rPr lang="hu-HU" dirty="0" smtClean="0"/>
              <a:t> go </a:t>
            </a:r>
            <a:r>
              <a:rPr lang="hu-HU" dirty="0" err="1" smtClean="0"/>
              <a:t>through</a:t>
            </a:r>
            <a:r>
              <a:rPr lang="hu-HU" dirty="0" smtClean="0"/>
              <a:t> </a:t>
            </a:r>
            <a:r>
              <a:rPr lang="hu-HU" dirty="0" err="1" smtClean="0"/>
              <a:t>another</a:t>
            </a:r>
            <a:r>
              <a:rPr lang="hu-HU" dirty="0" smtClean="0"/>
              <a:t> EU country, </a:t>
            </a:r>
            <a:r>
              <a:rPr lang="hu-HU" dirty="0" err="1" smtClean="0"/>
              <a:t>when</a:t>
            </a:r>
            <a:r>
              <a:rPr lang="hu-HU" dirty="0" smtClean="0"/>
              <a:t> </a:t>
            </a:r>
            <a:r>
              <a:rPr lang="hu-HU" dirty="0" err="1" smtClean="0"/>
              <a:t>they</a:t>
            </a:r>
            <a:r>
              <a:rPr lang="hu-HU" dirty="0" smtClean="0"/>
              <a:t> </a:t>
            </a:r>
            <a:r>
              <a:rPr lang="hu-HU" dirty="0" err="1" smtClean="0"/>
              <a:t>invest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CEE</a:t>
            </a:r>
          </a:p>
          <a:p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Especially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low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: Hungary </a:t>
            </a:r>
            <a:r>
              <a:rPr lang="hu-HU" dirty="0" smtClean="0"/>
              <a:t>– </a:t>
            </a:r>
            <a:r>
              <a:rPr lang="hu-HU" dirty="0" err="1" smtClean="0"/>
              <a:t>lower</a:t>
            </a:r>
            <a:r>
              <a:rPr lang="hu-HU" dirty="0" smtClean="0"/>
              <a:t> „</a:t>
            </a:r>
            <a:r>
              <a:rPr lang="hu-HU" dirty="0" err="1" smtClean="0"/>
              <a:t>FDI-dependence</a:t>
            </a:r>
            <a:r>
              <a:rPr lang="hu-HU" dirty="0" smtClean="0"/>
              <a:t>” </a:t>
            </a:r>
            <a:r>
              <a:rPr lang="hu-HU" dirty="0" err="1" smtClean="0"/>
              <a:t>on</a:t>
            </a:r>
            <a:r>
              <a:rPr lang="hu-HU" dirty="0" smtClean="0"/>
              <a:t> EU, </a:t>
            </a:r>
            <a:r>
              <a:rPr lang="hu-HU" dirty="0" err="1" smtClean="0"/>
              <a:t>though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majority</a:t>
            </a:r>
            <a:r>
              <a:rPr lang="hu-HU" dirty="0" smtClean="0"/>
              <a:t> extra-EU FDI </a:t>
            </a:r>
            <a:r>
              <a:rPr lang="hu-HU" dirty="0" err="1" smtClean="0"/>
              <a:t>destined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produce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/</a:t>
            </a:r>
            <a:r>
              <a:rPr lang="hu-HU" dirty="0" err="1" smtClean="0"/>
              <a:t>serve</a:t>
            </a:r>
            <a:r>
              <a:rPr lang="hu-HU" dirty="0" smtClean="0"/>
              <a:t> EU </a:t>
            </a:r>
            <a:r>
              <a:rPr lang="hu-HU" dirty="0" err="1" smtClean="0"/>
              <a:t>markets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791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Outline</a:t>
            </a:r>
            <a:endParaRPr lang="en-GB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467544" y="4623978"/>
            <a:ext cx="7880784" cy="233772"/>
          </a:xfrm>
        </p:spPr>
        <p:txBody>
          <a:bodyPr/>
          <a:lstStyle/>
          <a:p>
            <a:r>
              <a:rPr lang="hu-HU" smtClean="0"/>
              <a:t>A Magyar Regionális Tudományi Társaság XVI. vándorgyűlése, Kecskemét, 2018. október 18.-19.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err="1" smtClean="0"/>
              <a:t>Background</a:t>
            </a:r>
            <a:endParaRPr lang="hu-HU" dirty="0" smtClean="0"/>
          </a:p>
          <a:p>
            <a:r>
              <a:rPr lang="hu-HU" dirty="0" err="1" smtClean="0"/>
              <a:t>Theory</a:t>
            </a:r>
            <a:r>
              <a:rPr lang="hu-HU" dirty="0" smtClean="0"/>
              <a:t> and </a:t>
            </a:r>
            <a:r>
              <a:rPr lang="hu-HU" dirty="0" err="1" smtClean="0"/>
              <a:t>empirics</a:t>
            </a:r>
            <a:endParaRPr lang="hu-HU" dirty="0" smtClean="0"/>
          </a:p>
          <a:p>
            <a:r>
              <a:rPr lang="hu-HU" dirty="0" smtClean="0"/>
              <a:t>Data </a:t>
            </a:r>
          </a:p>
          <a:p>
            <a:r>
              <a:rPr lang="hu-HU" dirty="0" err="1" smtClean="0"/>
              <a:t>Statistical</a:t>
            </a:r>
            <a:r>
              <a:rPr lang="hu-HU" dirty="0" smtClean="0"/>
              <a:t> and </a:t>
            </a:r>
            <a:r>
              <a:rPr lang="hu-HU" dirty="0" err="1" smtClean="0"/>
              <a:t>econometric</a:t>
            </a:r>
            <a:r>
              <a:rPr lang="hu-HU" dirty="0" smtClean="0"/>
              <a:t> </a:t>
            </a:r>
            <a:r>
              <a:rPr lang="hu-HU" dirty="0" err="1" smtClean="0"/>
              <a:t>analysis</a:t>
            </a:r>
            <a:endParaRPr lang="hu-HU" dirty="0" smtClean="0"/>
          </a:p>
          <a:p>
            <a:r>
              <a:rPr lang="hu-HU" dirty="0" err="1" smtClean="0"/>
              <a:t>Conclusion</a:t>
            </a: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6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114300"/>
            <a:ext cx="8507288" cy="801266"/>
          </a:xfrm>
        </p:spPr>
        <p:txBody>
          <a:bodyPr>
            <a:normAutofit fontScale="90000"/>
          </a:bodyPr>
          <a:lstStyle/>
          <a:p>
            <a:r>
              <a:rPr lang="hu-HU" b="1" dirty="0" err="1" smtClean="0"/>
              <a:t>Level</a:t>
            </a:r>
            <a:r>
              <a:rPr lang="hu-HU" b="1" dirty="0" smtClean="0"/>
              <a:t> of </a:t>
            </a:r>
            <a:r>
              <a:rPr lang="hu-HU" b="1" dirty="0" err="1" smtClean="0"/>
              <a:t>intraregional</a:t>
            </a:r>
            <a:r>
              <a:rPr lang="hu-HU" b="1" dirty="0" smtClean="0"/>
              <a:t> (</a:t>
            </a:r>
            <a:r>
              <a:rPr lang="hu-HU" b="1" dirty="0" err="1" smtClean="0"/>
              <a:t>intra-CEE</a:t>
            </a:r>
            <a:r>
              <a:rPr lang="hu-HU" b="1" dirty="0" smtClean="0"/>
              <a:t>) FDI: overall </a:t>
            </a:r>
            <a:r>
              <a:rPr lang="hu-HU" b="1" dirty="0" err="1" smtClean="0"/>
              <a:t>slightly</a:t>
            </a:r>
            <a:r>
              <a:rPr lang="hu-HU" b="1" dirty="0" smtClean="0"/>
              <a:t> </a:t>
            </a:r>
            <a:r>
              <a:rPr lang="hu-HU" b="1" dirty="0" err="1" smtClean="0"/>
              <a:t>lower</a:t>
            </a:r>
            <a:r>
              <a:rPr lang="hu-HU" b="1" dirty="0" smtClean="0"/>
              <a:t> </a:t>
            </a:r>
            <a:r>
              <a:rPr lang="hu-HU" dirty="0" smtClean="0"/>
              <a:t>(CZ </a:t>
            </a:r>
            <a:r>
              <a:rPr lang="hu-HU" dirty="0" err="1" smtClean="0"/>
              <a:t>higher</a:t>
            </a:r>
            <a:r>
              <a:rPr lang="hu-HU" dirty="0" smtClean="0"/>
              <a:t>, HU </a:t>
            </a:r>
            <a:r>
              <a:rPr lang="hu-HU" dirty="0" err="1" smtClean="0"/>
              <a:t>lower</a:t>
            </a:r>
            <a:r>
              <a:rPr lang="hu-HU" dirty="0" smtClean="0"/>
              <a:t>)</a:t>
            </a:r>
            <a:endParaRPr lang="en-GB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611560" y="4515967"/>
            <a:ext cx="7736768" cy="341784"/>
          </a:xfrm>
        </p:spPr>
        <p:txBody>
          <a:bodyPr/>
          <a:lstStyle/>
          <a:p>
            <a:r>
              <a:rPr lang="hu-HU" smtClean="0"/>
              <a:t>A Magyar Regionális Tudományi Társaság XVI. vándorgyűlése, Kecskemét, 2018. október 18.-19.</a:t>
            </a:r>
            <a:endParaRPr lang="en-GB" dirty="0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67730574"/>
              </p:ext>
            </p:extLst>
          </p:nvPr>
        </p:nvGraphicFramePr>
        <p:xfrm>
          <a:off x="179513" y="987574"/>
          <a:ext cx="8669479" cy="2652360"/>
        </p:xfrm>
        <a:graphic>
          <a:graphicData uri="http://schemas.openxmlformats.org/drawingml/2006/table">
            <a:tbl>
              <a:tblPr firstRow="1" firstCol="1" bandRow="1"/>
              <a:tblGrid>
                <a:gridCol w="1115422"/>
                <a:gridCol w="937877"/>
                <a:gridCol w="836528"/>
                <a:gridCol w="1140720"/>
                <a:gridCol w="912577"/>
                <a:gridCol w="912577"/>
                <a:gridCol w="912577"/>
                <a:gridCol w="1027532"/>
                <a:gridCol w="873669"/>
              </a:tblGrid>
              <a:tr h="3666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Immediate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Ultimate</a:t>
                      </a:r>
                      <a:endParaRPr lang="hu-HU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93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Czechia</a:t>
                      </a:r>
                      <a:endParaRPr lang="hu-H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Poland</a:t>
                      </a:r>
                      <a:endParaRPr lang="hu-H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Hungary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Czechia</a:t>
                      </a:r>
                      <a:endParaRPr lang="hu-H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Poland</a:t>
                      </a:r>
                      <a:endParaRPr lang="hu-H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Hungary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Czechia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552.0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123.5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675.5</a:t>
                      </a:r>
                      <a:endParaRPr lang="hu-H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769.6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341.2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1110.8</a:t>
                      </a:r>
                      <a:endParaRPr lang="hu-H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Poland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2119.2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255.9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2375.1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1836.9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267.4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2104.3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Hungary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293.1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448.9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742.0</a:t>
                      </a:r>
                      <a:endParaRPr lang="hu-H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280.8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155.1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435.9</a:t>
                      </a:r>
                      <a:endParaRPr lang="hu-H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Ellipszis 7"/>
          <p:cNvSpPr/>
          <p:nvPr/>
        </p:nvSpPr>
        <p:spPr>
          <a:xfrm>
            <a:off x="4258816" y="1815666"/>
            <a:ext cx="9144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Ellipszis 8"/>
          <p:cNvSpPr/>
          <p:nvPr/>
        </p:nvSpPr>
        <p:spPr>
          <a:xfrm>
            <a:off x="4258816" y="3092946"/>
            <a:ext cx="9144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Ellipszis 9"/>
          <p:cNvSpPr/>
          <p:nvPr/>
        </p:nvSpPr>
        <p:spPr>
          <a:xfrm>
            <a:off x="7934592" y="1836822"/>
            <a:ext cx="9144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Ellipszis 10"/>
          <p:cNvSpPr/>
          <p:nvPr/>
        </p:nvSpPr>
        <p:spPr>
          <a:xfrm>
            <a:off x="7934592" y="3134082"/>
            <a:ext cx="9144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62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267494"/>
            <a:ext cx="8589640" cy="648072"/>
          </a:xfrm>
        </p:spPr>
        <p:txBody>
          <a:bodyPr>
            <a:normAutofit fontScale="90000"/>
          </a:bodyPr>
          <a:lstStyle/>
          <a:p>
            <a:r>
              <a:rPr lang="hu-HU" b="1" dirty="0" err="1" smtClean="0"/>
              <a:t>Econometric</a:t>
            </a:r>
            <a:r>
              <a:rPr lang="hu-HU" b="1" dirty="0" smtClean="0"/>
              <a:t> </a:t>
            </a:r>
            <a:r>
              <a:rPr lang="hu-HU" b="1" dirty="0" err="1" smtClean="0"/>
              <a:t>analysis</a:t>
            </a:r>
            <a:r>
              <a:rPr lang="hu-HU" b="1" dirty="0" smtClean="0"/>
              <a:t>  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work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in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progress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preliminary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755576" y="4876006"/>
            <a:ext cx="8064896" cy="165576"/>
          </a:xfrm>
        </p:spPr>
        <p:txBody>
          <a:bodyPr/>
          <a:lstStyle/>
          <a:p>
            <a:r>
              <a:rPr lang="hu-HU" dirty="0" smtClean="0"/>
              <a:t>A Magyar Regionális Tudományi Társaság XVI. vándorgyűlése, Kecskemét, 2018. október 18.-19.</a:t>
            </a:r>
            <a:endParaRPr lang="en-GB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A </a:t>
            </a:r>
            <a:r>
              <a:rPr lang="hu-HU" dirty="0" err="1" smtClean="0"/>
              <a:t>simple</a:t>
            </a:r>
            <a:r>
              <a:rPr lang="hu-HU" dirty="0" smtClean="0"/>
              <a:t> test (</a:t>
            </a:r>
            <a:r>
              <a:rPr lang="hu-HU" dirty="0" err="1" smtClean="0"/>
              <a:t>whether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ultimate</a:t>
            </a:r>
            <a:r>
              <a:rPr lang="hu-HU" dirty="0" smtClean="0"/>
              <a:t> </a:t>
            </a:r>
            <a:r>
              <a:rPr lang="hu-HU" dirty="0" err="1" smtClean="0"/>
              <a:t>controlling</a:t>
            </a:r>
            <a:r>
              <a:rPr lang="hu-HU" dirty="0" smtClean="0"/>
              <a:t> </a:t>
            </a:r>
            <a:r>
              <a:rPr lang="hu-HU" dirty="0" err="1" smtClean="0"/>
              <a:t>owner</a:t>
            </a:r>
            <a:r>
              <a:rPr lang="hu-HU" dirty="0" smtClean="0"/>
              <a:t> </a:t>
            </a:r>
            <a:r>
              <a:rPr lang="hu-HU" dirty="0" err="1" smtClean="0"/>
              <a:t>data</a:t>
            </a:r>
            <a:r>
              <a:rPr lang="hu-HU" dirty="0" smtClean="0"/>
              <a:t> </a:t>
            </a:r>
            <a:r>
              <a:rPr lang="hu-HU" dirty="0" err="1" smtClean="0"/>
              <a:t>perform</a:t>
            </a:r>
            <a:r>
              <a:rPr lang="hu-HU" dirty="0" smtClean="0"/>
              <a:t> </a:t>
            </a:r>
            <a:r>
              <a:rPr lang="hu-HU" dirty="0" err="1" smtClean="0"/>
              <a:t>better</a:t>
            </a:r>
            <a:r>
              <a:rPr lang="hu-HU" dirty="0" smtClean="0"/>
              <a:t> </a:t>
            </a:r>
            <a:r>
              <a:rPr lang="hu-HU" dirty="0" err="1" smtClean="0"/>
              <a:t>than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immediate</a:t>
            </a:r>
            <a:r>
              <a:rPr lang="hu-HU" dirty="0" smtClean="0"/>
              <a:t>) - Hungary</a:t>
            </a:r>
          </a:p>
          <a:p>
            <a:r>
              <a:rPr lang="hu-HU" dirty="0" err="1" smtClean="0"/>
              <a:t>LnFDIstock</a:t>
            </a:r>
            <a:r>
              <a:rPr lang="hu-HU" dirty="0" smtClean="0"/>
              <a:t> (2016)= </a:t>
            </a:r>
            <a:r>
              <a:rPr lang="hu-HU" dirty="0" err="1" smtClean="0"/>
              <a:t>GDP</a:t>
            </a:r>
            <a:r>
              <a:rPr lang="hu-HU" sz="1200" dirty="0" err="1" smtClean="0"/>
              <a:t>home</a:t>
            </a:r>
            <a:r>
              <a:rPr lang="hu-HU" dirty="0" smtClean="0"/>
              <a:t>+</a:t>
            </a:r>
            <a:r>
              <a:rPr lang="hu-HU" dirty="0" err="1" smtClean="0"/>
              <a:t>GDPpercapita</a:t>
            </a:r>
            <a:r>
              <a:rPr lang="hu-HU" sz="1200" dirty="0" err="1" smtClean="0"/>
              <a:t>home</a:t>
            </a:r>
            <a:r>
              <a:rPr lang="hu-HU" dirty="0" smtClean="0"/>
              <a:t>+</a:t>
            </a:r>
            <a:r>
              <a:rPr lang="hu-HU" dirty="0" err="1" smtClean="0"/>
              <a:t>DIST</a:t>
            </a:r>
            <a:r>
              <a:rPr lang="hu-HU" sz="1200" dirty="0" err="1" smtClean="0"/>
              <a:t>capitals</a:t>
            </a:r>
            <a:r>
              <a:rPr lang="hu-HU" dirty="0" smtClean="0"/>
              <a:t> + Dummy1(</a:t>
            </a:r>
            <a:r>
              <a:rPr lang="hu-HU" dirty="0" err="1" smtClean="0"/>
              <a:t>common</a:t>
            </a:r>
            <a:r>
              <a:rPr lang="hu-HU" dirty="0" smtClean="0"/>
              <a:t> </a:t>
            </a:r>
            <a:r>
              <a:rPr lang="hu-HU" dirty="0" err="1" smtClean="0"/>
              <a:t>border</a:t>
            </a:r>
            <a:r>
              <a:rPr lang="hu-HU" dirty="0" smtClean="0"/>
              <a:t>) + Dummy2 (EU)</a:t>
            </a:r>
          </a:p>
          <a:p>
            <a:r>
              <a:rPr lang="hu-HU" dirty="0" err="1" smtClean="0"/>
              <a:t>Results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immediate</a:t>
            </a:r>
            <a:r>
              <a:rPr lang="hu-HU" dirty="0" smtClean="0"/>
              <a:t> FDI: </a:t>
            </a:r>
            <a:r>
              <a:rPr lang="hu-HU" dirty="0" err="1" smtClean="0"/>
              <a:t>Rsquared</a:t>
            </a:r>
            <a:r>
              <a:rPr lang="hu-HU" dirty="0" smtClean="0"/>
              <a:t>: 0.387, adj. </a:t>
            </a:r>
            <a:r>
              <a:rPr lang="hu-HU" dirty="0" err="1" smtClean="0"/>
              <a:t>Rsquared</a:t>
            </a:r>
            <a:r>
              <a:rPr lang="hu-HU" dirty="0" smtClean="0"/>
              <a:t>: 0.327; F: 6.439, </a:t>
            </a:r>
            <a:r>
              <a:rPr lang="hu-HU" dirty="0" err="1" smtClean="0"/>
              <a:t>significant</a:t>
            </a:r>
            <a:r>
              <a:rPr lang="hu-HU" dirty="0" smtClean="0"/>
              <a:t> </a:t>
            </a:r>
            <a:r>
              <a:rPr lang="hu-HU" dirty="0" err="1" smtClean="0"/>
              <a:t>variables</a:t>
            </a:r>
            <a:r>
              <a:rPr lang="hu-HU" dirty="0" smtClean="0"/>
              <a:t>: per </a:t>
            </a:r>
            <a:r>
              <a:rPr lang="hu-HU" dirty="0" err="1" smtClean="0"/>
              <a:t>capita</a:t>
            </a:r>
            <a:r>
              <a:rPr lang="hu-HU" dirty="0" smtClean="0"/>
              <a:t> GDP and EU</a:t>
            </a:r>
          </a:p>
          <a:p>
            <a:r>
              <a:rPr lang="hu-HU" dirty="0" err="1" smtClean="0"/>
              <a:t>Results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ultimate</a:t>
            </a:r>
            <a:r>
              <a:rPr lang="hu-HU" dirty="0" smtClean="0"/>
              <a:t> FDI: </a:t>
            </a:r>
            <a:r>
              <a:rPr lang="en-US" dirty="0" err="1"/>
              <a:t>Rsquared</a:t>
            </a:r>
            <a:r>
              <a:rPr lang="en-US" dirty="0"/>
              <a:t>: </a:t>
            </a:r>
            <a:r>
              <a:rPr lang="en-US" dirty="0" smtClean="0"/>
              <a:t>0.</a:t>
            </a:r>
            <a:r>
              <a:rPr lang="hu-HU" dirty="0" smtClean="0"/>
              <a:t>416</a:t>
            </a:r>
            <a:r>
              <a:rPr lang="en-US" dirty="0" smtClean="0"/>
              <a:t>, </a:t>
            </a:r>
            <a:r>
              <a:rPr lang="en-US" dirty="0"/>
              <a:t>adj. </a:t>
            </a:r>
            <a:r>
              <a:rPr lang="en-US" dirty="0" err="1"/>
              <a:t>Rsquared</a:t>
            </a:r>
            <a:r>
              <a:rPr lang="en-US" dirty="0"/>
              <a:t>: </a:t>
            </a:r>
            <a:r>
              <a:rPr lang="en-US" dirty="0" smtClean="0"/>
              <a:t>0.3</a:t>
            </a:r>
            <a:r>
              <a:rPr lang="hu-HU" dirty="0" smtClean="0"/>
              <a:t>58</a:t>
            </a:r>
            <a:r>
              <a:rPr lang="en-US" dirty="0" smtClean="0"/>
              <a:t>; </a:t>
            </a:r>
            <a:r>
              <a:rPr lang="hu-HU" dirty="0" smtClean="0"/>
              <a:t>F: 7.258; </a:t>
            </a:r>
            <a:r>
              <a:rPr lang="en-US" dirty="0" smtClean="0"/>
              <a:t>significant variables</a:t>
            </a:r>
            <a:r>
              <a:rPr lang="hu-HU" dirty="0"/>
              <a:t>: </a:t>
            </a:r>
            <a:r>
              <a:rPr lang="hu-HU" dirty="0" smtClean="0"/>
              <a:t>GDP, per </a:t>
            </a:r>
            <a:r>
              <a:rPr lang="hu-HU" dirty="0" err="1"/>
              <a:t>capita</a:t>
            </a:r>
            <a:r>
              <a:rPr lang="hu-HU" dirty="0"/>
              <a:t> GDP and EU</a:t>
            </a:r>
          </a:p>
          <a:p>
            <a:endParaRPr lang="hu-HU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2041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2920" y="4083918"/>
            <a:ext cx="8183880" cy="648072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Conclusions</a:t>
            </a:r>
            <a:r>
              <a:rPr lang="hu-HU" dirty="0" smtClean="0"/>
              <a:t> and </a:t>
            </a:r>
            <a:r>
              <a:rPr lang="hu-HU" dirty="0" err="1" smtClean="0"/>
              <a:t>consequences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policy</a:t>
            </a:r>
            <a:endParaRPr lang="en-GB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611560" y="4623978"/>
            <a:ext cx="7736768" cy="233772"/>
          </a:xfrm>
        </p:spPr>
        <p:txBody>
          <a:bodyPr/>
          <a:lstStyle/>
          <a:p>
            <a:r>
              <a:rPr lang="hu-HU" smtClean="0"/>
              <a:t>A Magyar Regionális Tudományi Társaság XVI. vándorgyűlése, Kecskemét, 2018. október 18.-19.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502920" y="123478"/>
            <a:ext cx="8183880" cy="3960440"/>
          </a:xfrm>
        </p:spPr>
        <p:txBody>
          <a:bodyPr>
            <a:normAutofit fontScale="92500" lnSpcReduction="20000"/>
          </a:bodyPr>
          <a:lstStyle/>
          <a:p>
            <a:r>
              <a:rPr lang="hu-HU" dirty="0" err="1" smtClean="0"/>
              <a:t>Tax</a:t>
            </a:r>
            <a:r>
              <a:rPr lang="hu-HU" dirty="0" smtClean="0"/>
              <a:t> </a:t>
            </a:r>
            <a:r>
              <a:rPr lang="hu-HU" dirty="0" err="1" smtClean="0"/>
              <a:t>optimisation</a:t>
            </a:r>
            <a:r>
              <a:rPr lang="hu-HU" dirty="0" smtClean="0"/>
              <a:t>/</a:t>
            </a:r>
            <a:r>
              <a:rPr lang="hu-HU" dirty="0" err="1" smtClean="0"/>
              <a:t>evasion</a:t>
            </a:r>
            <a:r>
              <a:rPr lang="hu-HU" dirty="0" smtClean="0"/>
              <a:t>; </a:t>
            </a:r>
            <a:r>
              <a:rPr lang="hu-HU" dirty="0" err="1" smtClean="0"/>
              <a:t>restructuring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network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</a:t>
            </a:r>
            <a:r>
              <a:rPr lang="hu-HU" dirty="0" err="1" smtClean="0"/>
              <a:t>MNCs</a:t>
            </a:r>
            <a:r>
              <a:rPr lang="hu-HU" dirty="0" smtClean="0"/>
              <a:t>, </a:t>
            </a:r>
            <a:r>
              <a:rPr lang="hu-HU" dirty="0" err="1" smtClean="0"/>
              <a:t>concealing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real</a:t>
            </a:r>
            <a:r>
              <a:rPr lang="hu-HU" dirty="0" smtClean="0"/>
              <a:t> </a:t>
            </a:r>
            <a:r>
              <a:rPr lang="hu-HU" dirty="0" err="1" smtClean="0"/>
              <a:t>origin</a:t>
            </a:r>
            <a:r>
              <a:rPr lang="hu-HU" dirty="0" smtClean="0"/>
              <a:t> </a:t>
            </a:r>
            <a:r>
              <a:rPr lang="hu-HU" dirty="0" err="1" smtClean="0"/>
              <a:t>of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investor</a:t>
            </a:r>
            <a:r>
              <a:rPr lang="hu-HU" dirty="0" smtClean="0"/>
              <a:t> etc. </a:t>
            </a:r>
            <a:r>
              <a:rPr lang="hu-HU" dirty="0" err="1" smtClean="0"/>
              <a:t>increased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share</a:t>
            </a:r>
            <a:r>
              <a:rPr lang="hu-HU" dirty="0" smtClean="0"/>
              <a:t> of FDI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total</a:t>
            </a:r>
            <a:r>
              <a:rPr lang="hu-HU" dirty="0" smtClean="0"/>
              <a:t> </a:t>
            </a:r>
            <a:r>
              <a:rPr lang="hu-HU" dirty="0" err="1" smtClean="0"/>
              <a:t>going</a:t>
            </a:r>
            <a:r>
              <a:rPr lang="hu-HU" dirty="0" smtClean="0"/>
              <a:t> </a:t>
            </a:r>
            <a:r>
              <a:rPr lang="hu-HU" dirty="0" err="1" smtClean="0"/>
              <a:t>through</a:t>
            </a:r>
            <a:r>
              <a:rPr lang="hu-HU" dirty="0" smtClean="0"/>
              <a:t> </a:t>
            </a:r>
            <a:r>
              <a:rPr lang="hu-HU" dirty="0" err="1" smtClean="0"/>
              <a:t>third</a:t>
            </a:r>
            <a:r>
              <a:rPr lang="hu-HU" dirty="0" smtClean="0"/>
              <a:t> (</a:t>
            </a:r>
            <a:r>
              <a:rPr lang="hu-HU" dirty="0" err="1" smtClean="0"/>
              <a:t>fourth</a:t>
            </a:r>
            <a:r>
              <a:rPr lang="hu-HU" dirty="0" smtClean="0"/>
              <a:t>, </a:t>
            </a:r>
            <a:r>
              <a:rPr lang="hu-HU" dirty="0" err="1" smtClean="0"/>
              <a:t>fifth</a:t>
            </a:r>
            <a:r>
              <a:rPr lang="hu-HU" dirty="0" smtClean="0"/>
              <a:t> etc.) </a:t>
            </a:r>
            <a:r>
              <a:rPr lang="hu-HU" dirty="0" err="1" smtClean="0"/>
              <a:t>countries</a:t>
            </a:r>
            <a:endParaRPr lang="hu-HU" dirty="0" smtClean="0"/>
          </a:p>
          <a:p>
            <a:r>
              <a:rPr lang="en-US" dirty="0"/>
              <a:t>FDI breakdown data by </a:t>
            </a:r>
            <a:r>
              <a:rPr lang="hu-HU" dirty="0" err="1" smtClean="0"/>
              <a:t>nationality</a:t>
            </a:r>
            <a:r>
              <a:rPr lang="hu-HU" dirty="0" smtClean="0"/>
              <a:t> of </a:t>
            </a:r>
            <a:r>
              <a:rPr lang="hu-HU" dirty="0" err="1" smtClean="0"/>
              <a:t>investor</a:t>
            </a:r>
            <a:r>
              <a:rPr lang="hu-HU" dirty="0" smtClean="0"/>
              <a:t>, </a:t>
            </a:r>
            <a:r>
              <a:rPr lang="en-US" dirty="0" smtClean="0"/>
              <a:t>sector </a:t>
            </a:r>
            <a:r>
              <a:rPr lang="en-US" dirty="0"/>
              <a:t>and activity yields decreasing amounts of useable information</a:t>
            </a:r>
          </a:p>
          <a:p>
            <a:r>
              <a:rPr lang="hu-HU" dirty="0" err="1" smtClean="0"/>
              <a:t>It</a:t>
            </a:r>
            <a:r>
              <a:rPr lang="hu-HU" dirty="0" smtClean="0"/>
              <a:t> has </a:t>
            </a:r>
            <a:r>
              <a:rPr lang="hu-HU" dirty="0" err="1" smtClean="0"/>
              <a:t>become</a:t>
            </a:r>
            <a:r>
              <a:rPr lang="hu-HU" dirty="0" smtClean="0"/>
              <a:t> less and less </a:t>
            </a:r>
            <a:r>
              <a:rPr lang="hu-HU" dirty="0" err="1" smtClean="0"/>
              <a:t>clear</a:t>
            </a:r>
            <a:r>
              <a:rPr lang="hu-HU" dirty="0" smtClean="0"/>
              <a:t> </a:t>
            </a:r>
            <a:r>
              <a:rPr lang="hu-HU" dirty="0" err="1" smtClean="0"/>
              <a:t>who</a:t>
            </a:r>
            <a:r>
              <a:rPr lang="hu-HU" dirty="0" smtClean="0"/>
              <a:t> </a:t>
            </a:r>
            <a:r>
              <a:rPr lang="hu-HU" dirty="0" err="1" smtClean="0"/>
              <a:t>really</a:t>
            </a:r>
            <a:r>
              <a:rPr lang="hu-HU" dirty="0" smtClean="0"/>
              <a:t> </a:t>
            </a:r>
            <a:r>
              <a:rPr lang="hu-HU" dirty="0" err="1" smtClean="0"/>
              <a:t>invests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a country</a:t>
            </a:r>
          </a:p>
          <a:p>
            <a:r>
              <a:rPr lang="hu-HU" dirty="0" err="1" smtClean="0"/>
              <a:t>Efforts</a:t>
            </a:r>
            <a:r>
              <a:rPr lang="hu-HU" dirty="0" smtClean="0"/>
              <a:t> of IMF and OECD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improve</a:t>
            </a:r>
            <a:r>
              <a:rPr lang="hu-HU" dirty="0" smtClean="0"/>
              <a:t> </a:t>
            </a:r>
            <a:r>
              <a:rPr lang="hu-HU" dirty="0" err="1" smtClean="0"/>
              <a:t>statistics</a:t>
            </a:r>
            <a:r>
              <a:rPr lang="hu-HU" dirty="0" smtClean="0"/>
              <a:t>, </a:t>
            </a:r>
            <a:r>
              <a:rPr lang="hu-HU" dirty="0" err="1" smtClean="0"/>
              <a:t>including</a:t>
            </a:r>
            <a:r>
              <a:rPr lang="hu-HU" dirty="0" smtClean="0"/>
              <a:t> FDI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reflect</a:t>
            </a:r>
            <a:r>
              <a:rPr lang="hu-HU" dirty="0" smtClean="0"/>
              <a:t>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economic</a:t>
            </a:r>
            <a:r>
              <a:rPr lang="hu-HU" dirty="0" smtClean="0"/>
              <a:t> </a:t>
            </a:r>
            <a:r>
              <a:rPr lang="hu-HU" dirty="0" err="1" smtClean="0"/>
              <a:t>realities</a:t>
            </a:r>
            <a:endParaRPr lang="hu-HU" dirty="0" smtClean="0"/>
          </a:p>
          <a:p>
            <a:r>
              <a:rPr lang="hu-HU" dirty="0" smtClean="0"/>
              <a:t>BPM6 and BMD4  </a:t>
            </a:r>
            <a:r>
              <a:rPr lang="hu-HU" dirty="0" err="1" smtClean="0"/>
              <a:t>provide</a:t>
            </a:r>
            <a:r>
              <a:rPr lang="hu-HU" dirty="0" smtClean="0"/>
              <a:t> a </a:t>
            </a:r>
            <a:r>
              <a:rPr lang="hu-HU" dirty="0" err="1" smtClean="0"/>
              <a:t>useful</a:t>
            </a:r>
            <a:r>
              <a:rPr lang="hu-HU" dirty="0" smtClean="0"/>
              <a:t> </a:t>
            </a:r>
            <a:r>
              <a:rPr lang="hu-HU" dirty="0" err="1" smtClean="0"/>
              <a:t>tool</a:t>
            </a:r>
            <a:r>
              <a:rPr lang="hu-HU" dirty="0" smtClean="0"/>
              <a:t> –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data</a:t>
            </a:r>
            <a:r>
              <a:rPr lang="hu-HU" dirty="0" smtClean="0"/>
              <a:t> </a:t>
            </a:r>
            <a:r>
              <a:rPr lang="hu-HU" dirty="0" err="1" smtClean="0"/>
              <a:t>according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ultimate</a:t>
            </a:r>
            <a:r>
              <a:rPr lang="hu-HU" dirty="0" smtClean="0"/>
              <a:t> </a:t>
            </a:r>
            <a:r>
              <a:rPr lang="hu-HU" dirty="0" err="1" smtClean="0"/>
              <a:t>owner</a:t>
            </a:r>
            <a:r>
              <a:rPr lang="hu-HU" dirty="0" smtClean="0"/>
              <a:t> of FDI</a:t>
            </a:r>
          </a:p>
          <a:p>
            <a:endParaRPr lang="hu-HU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544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755576" y="4803998"/>
            <a:ext cx="8280920" cy="237585"/>
          </a:xfrm>
        </p:spPr>
        <p:txBody>
          <a:bodyPr/>
          <a:lstStyle/>
          <a:p>
            <a:r>
              <a:rPr lang="hu-HU" dirty="0" smtClean="0"/>
              <a:t>A Magyar Regionális Tudományi Társaság XVI. vándorgyűlése, Kecskemét, 2018. október 18.-19.</a:t>
            </a:r>
            <a:endParaRPr lang="en-GB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>
          <a:xfrm>
            <a:off x="457200" y="771550"/>
            <a:ext cx="8229600" cy="4032448"/>
          </a:xfrm>
        </p:spPr>
        <p:txBody>
          <a:bodyPr>
            <a:normAutofit fontScale="85000" lnSpcReduction="20000"/>
          </a:bodyPr>
          <a:lstStyle/>
          <a:p>
            <a:r>
              <a:rPr lang="hu-HU" dirty="0" err="1" smtClean="0"/>
              <a:t>According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new</a:t>
            </a:r>
            <a:r>
              <a:rPr lang="hu-HU" dirty="0" smtClean="0"/>
              <a:t> </a:t>
            </a:r>
            <a:r>
              <a:rPr lang="hu-HU" dirty="0" err="1" smtClean="0"/>
              <a:t>data</a:t>
            </a:r>
            <a:r>
              <a:rPr lang="hu-HU" dirty="0" smtClean="0"/>
              <a:t> and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comparison</a:t>
            </a:r>
            <a:r>
              <a:rPr lang="hu-HU" dirty="0" smtClean="0"/>
              <a:t> of </a:t>
            </a:r>
            <a:r>
              <a:rPr lang="hu-HU" dirty="0" err="1" smtClean="0"/>
              <a:t>immediate</a:t>
            </a:r>
            <a:r>
              <a:rPr lang="hu-HU" dirty="0" smtClean="0"/>
              <a:t> and </a:t>
            </a:r>
            <a:r>
              <a:rPr lang="hu-HU" dirty="0" err="1" smtClean="0"/>
              <a:t>ultimate</a:t>
            </a:r>
            <a:r>
              <a:rPr lang="hu-HU" dirty="0" smtClean="0"/>
              <a:t> </a:t>
            </a:r>
            <a:r>
              <a:rPr lang="hu-HU" dirty="0" err="1" smtClean="0"/>
              <a:t>owner</a:t>
            </a:r>
            <a:r>
              <a:rPr lang="hu-HU" dirty="0" smtClean="0"/>
              <a:t> </a:t>
            </a:r>
            <a:r>
              <a:rPr lang="hu-HU" dirty="0" err="1" smtClean="0"/>
              <a:t>nationality</a:t>
            </a:r>
            <a:r>
              <a:rPr lang="hu-HU" dirty="0" smtClean="0"/>
              <a:t> </a:t>
            </a:r>
            <a:r>
              <a:rPr lang="hu-HU" dirty="0" err="1" smtClean="0"/>
              <a:t>data</a:t>
            </a:r>
            <a:endParaRPr lang="hu-HU" dirty="0" smtClean="0"/>
          </a:p>
          <a:p>
            <a:r>
              <a:rPr lang="en-US" dirty="0" smtClean="0"/>
              <a:t>Differences </a:t>
            </a:r>
            <a:r>
              <a:rPr lang="en-US" dirty="0"/>
              <a:t>in main investor countries (Germany, US dominates, and more „even” distribution among others, extra-EU overall higher; lower share of EU, esp. for HU and PL</a:t>
            </a:r>
            <a:r>
              <a:rPr lang="en-US" dirty="0" smtClean="0"/>
              <a:t>)</a:t>
            </a:r>
            <a:endParaRPr lang="hu-HU" dirty="0" smtClean="0"/>
          </a:p>
          <a:p>
            <a:r>
              <a:rPr lang="hu-HU" dirty="0" err="1" smtClean="0"/>
              <a:t>Certain</a:t>
            </a:r>
            <a:r>
              <a:rPr lang="hu-HU" dirty="0" smtClean="0"/>
              <a:t> </a:t>
            </a:r>
            <a:r>
              <a:rPr lang="hu-HU" dirty="0" err="1" smtClean="0"/>
              <a:t>EU-countries</a:t>
            </a:r>
            <a:r>
              <a:rPr lang="hu-HU" dirty="0" smtClean="0"/>
              <a:t> </a:t>
            </a:r>
            <a:r>
              <a:rPr lang="hu-HU" dirty="0" err="1" smtClean="0"/>
              <a:t>mainly</a:t>
            </a:r>
            <a:r>
              <a:rPr lang="hu-HU" dirty="0" smtClean="0"/>
              <a:t> „</a:t>
            </a:r>
            <a:r>
              <a:rPr lang="hu-HU" dirty="0" err="1" smtClean="0"/>
              <a:t>intermediates</a:t>
            </a:r>
            <a:r>
              <a:rPr lang="hu-HU" dirty="0" smtClean="0"/>
              <a:t>” (</a:t>
            </a:r>
            <a:r>
              <a:rPr lang="hu-HU" dirty="0" err="1" smtClean="0"/>
              <a:t>Netherlands</a:t>
            </a:r>
            <a:r>
              <a:rPr lang="hu-HU" dirty="0" smtClean="0"/>
              <a:t>, Luxemburg, </a:t>
            </a:r>
            <a:r>
              <a:rPr lang="hu-HU" dirty="0" err="1" smtClean="0"/>
              <a:t>Austria</a:t>
            </a:r>
            <a:r>
              <a:rPr lang="hu-HU" dirty="0" smtClean="0"/>
              <a:t>, </a:t>
            </a:r>
            <a:r>
              <a:rPr lang="hu-HU" dirty="0" err="1" smtClean="0"/>
              <a:t>Ireland</a:t>
            </a:r>
            <a:r>
              <a:rPr lang="hu-HU" dirty="0" smtClean="0"/>
              <a:t>)</a:t>
            </a:r>
            <a:endParaRPr lang="en-US" dirty="0"/>
          </a:p>
          <a:p>
            <a:r>
              <a:rPr lang="en-US" dirty="0"/>
              <a:t>Consequences for economic policy (influence of which country’s policies/changes in the business environment; considerations for FDI promotion etc.) </a:t>
            </a:r>
            <a:endParaRPr lang="hu-HU" dirty="0" smtClean="0"/>
          </a:p>
          <a:p>
            <a:r>
              <a:rPr lang="en-US" dirty="0" smtClean="0"/>
              <a:t>(</a:t>
            </a:r>
            <a:r>
              <a:rPr lang="hu-HU" dirty="0" smtClean="0"/>
              <a:t>International: </a:t>
            </a:r>
            <a:r>
              <a:rPr lang="hu-HU" dirty="0" err="1" smtClean="0"/>
              <a:t>fighting</a:t>
            </a:r>
            <a:r>
              <a:rPr lang="hu-HU" dirty="0" smtClean="0"/>
              <a:t> </a:t>
            </a:r>
            <a:r>
              <a:rPr lang="hu-HU" dirty="0" err="1" smtClean="0"/>
              <a:t>fiscal</a:t>
            </a:r>
            <a:r>
              <a:rPr lang="hu-HU" dirty="0" smtClean="0"/>
              <a:t> </a:t>
            </a:r>
            <a:r>
              <a:rPr lang="hu-HU" dirty="0" err="1" smtClean="0"/>
              <a:t>erosion</a:t>
            </a:r>
            <a:r>
              <a:rPr lang="hu-HU" dirty="0" smtClean="0"/>
              <a:t> </a:t>
            </a:r>
            <a:r>
              <a:rPr lang="hu-HU" dirty="0" err="1" smtClean="0"/>
              <a:t>due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tax</a:t>
            </a:r>
            <a:r>
              <a:rPr lang="hu-HU" dirty="0" smtClean="0"/>
              <a:t> </a:t>
            </a:r>
            <a:r>
              <a:rPr lang="hu-HU" dirty="0" err="1" smtClean="0"/>
              <a:t>optimisation</a:t>
            </a:r>
            <a:r>
              <a:rPr lang="hu-HU" dirty="0" smtClean="0"/>
              <a:t> </a:t>
            </a:r>
            <a:r>
              <a:rPr lang="en-US" dirty="0" smtClean="0"/>
              <a:t>may </a:t>
            </a:r>
            <a:r>
              <a:rPr lang="en-US" dirty="0"/>
              <a:t>be easier than previously thought – as the concentration is quite high….)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6710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Future</a:t>
            </a:r>
            <a:r>
              <a:rPr lang="hu-HU" dirty="0" smtClean="0"/>
              <a:t> </a:t>
            </a:r>
            <a:r>
              <a:rPr lang="hu-HU" dirty="0" err="1" smtClean="0"/>
              <a:t>research</a:t>
            </a:r>
            <a:endParaRPr lang="en-GB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539552" y="4803998"/>
            <a:ext cx="8352928" cy="339502"/>
          </a:xfrm>
        </p:spPr>
        <p:txBody>
          <a:bodyPr/>
          <a:lstStyle/>
          <a:p>
            <a:r>
              <a:rPr lang="hu-HU" dirty="0" smtClean="0"/>
              <a:t>A Magyar Regionális Tudományi Társaság XVI. vándorgyűlése, Kecskemét, 2018. október 18.-19.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059582"/>
            <a:ext cx="8229600" cy="3558138"/>
          </a:xfrm>
        </p:spPr>
        <p:txBody>
          <a:bodyPr>
            <a:normAutofit fontScale="92500" lnSpcReduction="10000"/>
          </a:bodyPr>
          <a:lstStyle/>
          <a:p>
            <a:r>
              <a:rPr lang="hu-HU" dirty="0" err="1" smtClean="0"/>
              <a:t>Impact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intermediary</a:t>
            </a:r>
            <a:r>
              <a:rPr lang="hu-HU" dirty="0" smtClean="0"/>
              <a:t> </a:t>
            </a:r>
            <a:r>
              <a:rPr lang="hu-HU" dirty="0" err="1" smtClean="0"/>
              <a:t>countries</a:t>
            </a:r>
            <a:r>
              <a:rPr lang="hu-HU" dirty="0" smtClean="0"/>
              <a:t> (HU…)</a:t>
            </a:r>
          </a:p>
          <a:p>
            <a:r>
              <a:rPr lang="hu-HU" dirty="0" err="1" smtClean="0"/>
              <a:t>Impact</a:t>
            </a:r>
            <a:r>
              <a:rPr lang="hu-HU" dirty="0" smtClean="0"/>
              <a:t> </a:t>
            </a:r>
            <a:r>
              <a:rPr lang="hu-HU" dirty="0" err="1" smtClean="0"/>
              <a:t>depending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real</a:t>
            </a:r>
            <a:r>
              <a:rPr lang="hu-HU" dirty="0" smtClean="0"/>
              <a:t> </a:t>
            </a:r>
            <a:r>
              <a:rPr lang="hu-HU" dirty="0" err="1" smtClean="0"/>
              <a:t>home</a:t>
            </a:r>
            <a:r>
              <a:rPr lang="hu-HU" dirty="0" smtClean="0"/>
              <a:t> </a:t>
            </a:r>
            <a:r>
              <a:rPr lang="hu-HU" dirty="0" err="1" smtClean="0"/>
              <a:t>countries</a:t>
            </a:r>
            <a:endParaRPr lang="hu-HU" dirty="0" smtClean="0"/>
          </a:p>
          <a:p>
            <a:r>
              <a:rPr lang="hu-HU" dirty="0" err="1" smtClean="0"/>
              <a:t>Motivations</a:t>
            </a:r>
            <a:endParaRPr lang="hu-HU" dirty="0" smtClean="0"/>
          </a:p>
          <a:p>
            <a:r>
              <a:rPr lang="hu-HU" dirty="0" err="1" smtClean="0"/>
              <a:t>Econometric</a:t>
            </a:r>
            <a:r>
              <a:rPr lang="hu-HU" dirty="0" smtClean="0"/>
              <a:t> </a:t>
            </a:r>
            <a:r>
              <a:rPr lang="hu-HU" dirty="0" err="1" smtClean="0"/>
              <a:t>models</a:t>
            </a:r>
            <a:r>
              <a:rPr lang="hu-HU" dirty="0" smtClean="0"/>
              <a:t> </a:t>
            </a:r>
            <a:r>
              <a:rPr lang="hu-HU" dirty="0" err="1" smtClean="0"/>
              <a:t>using</a:t>
            </a:r>
            <a:r>
              <a:rPr lang="hu-HU" dirty="0" smtClean="0"/>
              <a:t> </a:t>
            </a:r>
            <a:r>
              <a:rPr lang="hu-HU" dirty="0" err="1" smtClean="0"/>
              <a:t>data</a:t>
            </a:r>
            <a:r>
              <a:rPr lang="hu-HU" dirty="0" smtClean="0"/>
              <a:t> </a:t>
            </a:r>
            <a:r>
              <a:rPr lang="hu-HU" dirty="0" err="1" smtClean="0"/>
              <a:t>according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immediate</a:t>
            </a:r>
            <a:r>
              <a:rPr lang="hu-HU" dirty="0" smtClean="0"/>
              <a:t> and </a:t>
            </a:r>
            <a:r>
              <a:rPr lang="hu-HU" dirty="0" err="1" smtClean="0"/>
              <a:t>final</a:t>
            </a:r>
            <a:r>
              <a:rPr lang="hu-HU" dirty="0" smtClean="0"/>
              <a:t>/</a:t>
            </a:r>
            <a:r>
              <a:rPr lang="hu-HU" dirty="0" err="1" smtClean="0"/>
              <a:t>ultimate</a:t>
            </a:r>
            <a:r>
              <a:rPr lang="hu-HU" dirty="0" smtClean="0"/>
              <a:t> </a:t>
            </a:r>
            <a:r>
              <a:rPr lang="hu-HU" dirty="0" err="1" smtClean="0"/>
              <a:t>owner</a:t>
            </a:r>
            <a:r>
              <a:rPr lang="hu-HU" dirty="0" smtClean="0"/>
              <a:t> </a:t>
            </a:r>
            <a:r>
              <a:rPr lang="hu-HU" dirty="0" err="1" smtClean="0"/>
              <a:t>countries</a:t>
            </a:r>
            <a:r>
              <a:rPr lang="hu-HU" dirty="0" smtClean="0"/>
              <a:t> – </a:t>
            </a:r>
            <a:r>
              <a:rPr lang="hu-HU" dirty="0" err="1" smtClean="0"/>
              <a:t>work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progress</a:t>
            </a:r>
            <a:r>
              <a:rPr lang="hu-HU" dirty="0" smtClean="0"/>
              <a:t>; </a:t>
            </a:r>
            <a:r>
              <a:rPr lang="hu-HU" dirty="0" err="1" smtClean="0"/>
              <a:t>Other</a:t>
            </a:r>
            <a:r>
              <a:rPr lang="hu-HU" dirty="0" smtClean="0"/>
              <a:t> </a:t>
            </a:r>
            <a:r>
              <a:rPr lang="hu-HU" dirty="0" err="1" smtClean="0"/>
              <a:t>variables</a:t>
            </a:r>
            <a:r>
              <a:rPr lang="hu-HU" dirty="0" smtClean="0"/>
              <a:t> </a:t>
            </a:r>
            <a:r>
              <a:rPr lang="hu-HU" dirty="0" err="1" smtClean="0"/>
              <a:t>included</a:t>
            </a:r>
            <a:r>
              <a:rPr lang="hu-HU" dirty="0" smtClean="0"/>
              <a:t> (</a:t>
            </a:r>
            <a:r>
              <a:rPr lang="hu-HU" dirty="0" err="1" smtClean="0"/>
              <a:t>tax</a:t>
            </a:r>
            <a:r>
              <a:rPr lang="hu-HU" dirty="0" smtClean="0"/>
              <a:t> </a:t>
            </a:r>
            <a:r>
              <a:rPr lang="hu-HU" dirty="0" err="1" smtClean="0"/>
              <a:t>haven</a:t>
            </a:r>
            <a:r>
              <a:rPr lang="hu-HU" dirty="0" smtClean="0"/>
              <a:t>, HDI, </a:t>
            </a:r>
            <a:r>
              <a:rPr lang="hu-HU" dirty="0" err="1" smtClean="0"/>
              <a:t>relative</a:t>
            </a:r>
            <a:r>
              <a:rPr lang="hu-HU" dirty="0" smtClean="0"/>
              <a:t> </a:t>
            </a:r>
            <a:r>
              <a:rPr lang="hu-HU" dirty="0" err="1" smtClean="0"/>
              <a:t>measures</a:t>
            </a:r>
            <a:r>
              <a:rPr lang="hu-HU" dirty="0" smtClean="0"/>
              <a:t> of GDP, </a:t>
            </a:r>
            <a:r>
              <a:rPr lang="hu-HU" dirty="0" err="1" smtClean="0"/>
              <a:t>GDP</a:t>
            </a:r>
            <a:r>
              <a:rPr lang="hu-HU" dirty="0" smtClean="0"/>
              <a:t> per </a:t>
            </a:r>
            <a:r>
              <a:rPr lang="hu-HU" dirty="0" err="1" smtClean="0"/>
              <a:t>capita</a:t>
            </a:r>
            <a:r>
              <a:rPr lang="hu-HU" dirty="0" smtClean="0"/>
              <a:t>…)</a:t>
            </a:r>
          </a:p>
          <a:p>
            <a:r>
              <a:rPr lang="hu-HU" dirty="0" smtClean="0"/>
              <a:t>Web of FDI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double</a:t>
            </a:r>
            <a:r>
              <a:rPr lang="hu-HU" dirty="0" smtClean="0"/>
              <a:t>, </a:t>
            </a:r>
            <a:r>
              <a:rPr lang="hu-HU" dirty="0" err="1" smtClean="0"/>
              <a:t>triple</a:t>
            </a:r>
            <a:r>
              <a:rPr lang="hu-HU" dirty="0" smtClean="0"/>
              <a:t>… </a:t>
            </a:r>
            <a:r>
              <a:rPr lang="hu-HU" dirty="0" err="1" smtClean="0"/>
              <a:t>counting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world</a:t>
            </a:r>
            <a:r>
              <a:rPr lang="hu-HU" dirty="0" smtClean="0"/>
              <a:t> </a:t>
            </a:r>
            <a:r>
              <a:rPr lang="hu-HU" dirty="0" err="1" smtClean="0"/>
              <a:t>economy</a:t>
            </a:r>
            <a:r>
              <a:rPr lang="hu-HU" dirty="0" smtClean="0"/>
              <a:t> – </a:t>
            </a:r>
            <a:r>
              <a:rPr lang="hu-HU" dirty="0" err="1" smtClean="0"/>
              <a:t>TiVA-type</a:t>
            </a:r>
            <a:r>
              <a:rPr lang="hu-HU" dirty="0" smtClean="0"/>
              <a:t> </a:t>
            </a:r>
            <a:r>
              <a:rPr lang="hu-HU" dirty="0" err="1" smtClean="0"/>
              <a:t>approach</a:t>
            </a:r>
            <a:r>
              <a:rPr lang="hu-HU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0139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502920" y="2517744"/>
            <a:ext cx="8183880" cy="972108"/>
          </a:xfrm>
        </p:spPr>
        <p:txBody>
          <a:bodyPr/>
          <a:lstStyle/>
          <a:p>
            <a:r>
              <a:rPr lang="hu-HU" dirty="0" err="1" smtClean="0"/>
              <a:t>Thank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your</a:t>
            </a:r>
            <a:r>
              <a:rPr lang="hu-HU" dirty="0" smtClean="0"/>
              <a:t> </a:t>
            </a:r>
            <a:r>
              <a:rPr lang="hu-HU" dirty="0" err="1" smtClean="0"/>
              <a:t>attention</a:t>
            </a:r>
            <a:r>
              <a:rPr lang="hu-HU" dirty="0" smtClean="0"/>
              <a:t>!</a:t>
            </a:r>
            <a:endParaRPr lang="en-GB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539552" y="4515967"/>
            <a:ext cx="7808776" cy="341784"/>
          </a:xfrm>
        </p:spPr>
        <p:txBody>
          <a:bodyPr/>
          <a:lstStyle/>
          <a:p>
            <a:r>
              <a:rPr lang="hu-HU" smtClean="0"/>
              <a:t>A Magyar Regionális Tudományi Társaság XVI. vándorgyűlése, Kecskemét, 2018. október 18.-19.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736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3737610"/>
            <a:ext cx="8892480" cy="940374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Immediate</a:t>
            </a:r>
            <a:r>
              <a:rPr lang="hu-HU" dirty="0" smtClean="0"/>
              <a:t> versus </a:t>
            </a:r>
            <a:r>
              <a:rPr lang="hu-HU" dirty="0" err="1" smtClean="0"/>
              <a:t>ultimate</a:t>
            </a:r>
            <a:r>
              <a:rPr lang="hu-HU" dirty="0" smtClean="0"/>
              <a:t> </a:t>
            </a:r>
            <a:r>
              <a:rPr lang="hu-HU" sz="3100" dirty="0" err="1" smtClean="0"/>
              <a:t>investors</a:t>
            </a:r>
            <a:r>
              <a:rPr lang="hu-HU" sz="3100" dirty="0" smtClean="0"/>
              <a:t>: </a:t>
            </a:r>
            <a:r>
              <a:rPr lang="hu-HU" sz="3100" dirty="0" err="1" smtClean="0"/>
              <a:t>Czech</a:t>
            </a:r>
            <a:r>
              <a:rPr lang="hu-HU" sz="3100" dirty="0" smtClean="0"/>
              <a:t> </a:t>
            </a:r>
            <a:r>
              <a:rPr lang="hu-HU" sz="3100" dirty="0" err="1" smtClean="0"/>
              <a:t>Republic</a:t>
            </a:r>
            <a:r>
              <a:rPr lang="hu-HU" sz="3100" dirty="0" smtClean="0"/>
              <a:t> (2016, </a:t>
            </a:r>
            <a:r>
              <a:rPr lang="hu-HU" sz="3100" dirty="0" err="1" smtClean="0"/>
              <a:t>million</a:t>
            </a:r>
            <a:r>
              <a:rPr lang="hu-HU" sz="3100" dirty="0" smtClean="0"/>
              <a:t> USD, OECD)</a:t>
            </a:r>
            <a:endParaRPr lang="en-GB" sz="31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467544" y="4803998"/>
            <a:ext cx="7880784" cy="216024"/>
          </a:xfrm>
        </p:spPr>
        <p:txBody>
          <a:bodyPr/>
          <a:lstStyle/>
          <a:p>
            <a:r>
              <a:rPr lang="hu-HU" dirty="0" smtClean="0">
                <a:solidFill>
                  <a:srgbClr val="464653"/>
                </a:solidFill>
              </a:rPr>
              <a:t>A Magyar Regionális Tudományi Társaság XVI. vándorgyűlése, Kecskemét, 2018. október 18.-19.</a:t>
            </a:r>
            <a:endParaRPr lang="en-GB" dirty="0">
              <a:solidFill>
                <a:srgbClr val="464653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3" y="195487"/>
            <a:ext cx="8856983" cy="3672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685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4443958"/>
            <a:ext cx="9144000" cy="432048"/>
          </a:xfrm>
        </p:spPr>
        <p:txBody>
          <a:bodyPr>
            <a:noAutofit/>
          </a:bodyPr>
          <a:lstStyle/>
          <a:p>
            <a:r>
              <a:rPr lang="hu-HU" sz="2500" dirty="0" err="1" smtClean="0"/>
              <a:t>Immediate</a:t>
            </a:r>
            <a:r>
              <a:rPr lang="hu-HU" sz="2500" dirty="0" smtClean="0"/>
              <a:t> versus </a:t>
            </a:r>
            <a:r>
              <a:rPr lang="hu-HU" sz="2500" dirty="0" err="1" smtClean="0"/>
              <a:t>ultimate</a:t>
            </a:r>
            <a:r>
              <a:rPr lang="hu-HU" sz="2500" dirty="0" smtClean="0"/>
              <a:t> </a:t>
            </a:r>
            <a:r>
              <a:rPr lang="hu-HU" sz="2500" dirty="0" err="1" smtClean="0"/>
              <a:t>investors</a:t>
            </a:r>
            <a:r>
              <a:rPr lang="hu-HU" sz="2500" dirty="0" smtClean="0"/>
              <a:t>: Hungary (2016, </a:t>
            </a:r>
            <a:r>
              <a:rPr lang="hu-HU" sz="2500" dirty="0" err="1" smtClean="0"/>
              <a:t>million</a:t>
            </a:r>
            <a:r>
              <a:rPr lang="hu-HU" sz="2500" dirty="0" smtClean="0"/>
              <a:t> USD - HNB)</a:t>
            </a:r>
            <a:endParaRPr lang="en-GB" sz="25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539552" y="4803998"/>
            <a:ext cx="7808776" cy="339502"/>
          </a:xfrm>
        </p:spPr>
        <p:txBody>
          <a:bodyPr/>
          <a:lstStyle/>
          <a:p>
            <a:r>
              <a:rPr lang="hu-HU" smtClean="0">
                <a:solidFill>
                  <a:srgbClr val="464653"/>
                </a:solidFill>
              </a:rPr>
              <a:t>A Magyar Regionális Tudományi Társaság XVI. vándorgyűlése, Kecskemét, 2018. október 18.-19.</a:t>
            </a:r>
            <a:endParaRPr lang="en-GB" dirty="0">
              <a:solidFill>
                <a:srgbClr val="464653"/>
              </a:solidFill>
            </a:endParaRPr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5980167"/>
              </p:ext>
            </p:extLst>
          </p:nvPr>
        </p:nvGraphicFramePr>
        <p:xfrm>
          <a:off x="251520" y="195486"/>
          <a:ext cx="871296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173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3975906"/>
            <a:ext cx="9144000" cy="756084"/>
          </a:xfrm>
        </p:spPr>
        <p:txBody>
          <a:bodyPr>
            <a:noAutofit/>
          </a:bodyPr>
          <a:lstStyle/>
          <a:p>
            <a:r>
              <a:rPr lang="hu-HU" sz="2200" dirty="0" err="1" smtClean="0"/>
              <a:t>Immediate</a:t>
            </a:r>
            <a:r>
              <a:rPr lang="hu-HU" sz="2200" dirty="0" smtClean="0"/>
              <a:t> versus </a:t>
            </a:r>
            <a:r>
              <a:rPr lang="hu-HU" sz="2200" dirty="0" err="1" smtClean="0"/>
              <a:t>ultimate</a:t>
            </a:r>
            <a:r>
              <a:rPr lang="hu-HU" sz="2200" dirty="0" smtClean="0"/>
              <a:t> </a:t>
            </a:r>
            <a:r>
              <a:rPr lang="hu-HU" sz="2200" dirty="0" err="1" smtClean="0"/>
              <a:t>investors</a:t>
            </a:r>
            <a:r>
              <a:rPr lang="hu-HU" sz="2200" dirty="0" smtClean="0"/>
              <a:t>: </a:t>
            </a:r>
            <a:r>
              <a:rPr lang="hu-HU" sz="2200" dirty="0" err="1" smtClean="0"/>
              <a:t>Poland</a:t>
            </a:r>
            <a:r>
              <a:rPr lang="hu-HU" sz="2200" dirty="0" smtClean="0"/>
              <a:t> (2016, </a:t>
            </a:r>
            <a:r>
              <a:rPr lang="hu-HU" sz="2200" dirty="0" err="1" smtClean="0"/>
              <a:t>million</a:t>
            </a:r>
            <a:r>
              <a:rPr lang="hu-HU" sz="2200" dirty="0" smtClean="0"/>
              <a:t> USD, OECD)</a:t>
            </a:r>
            <a:endParaRPr lang="en-GB" sz="22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395536" y="4785997"/>
            <a:ext cx="7952792" cy="357503"/>
          </a:xfrm>
        </p:spPr>
        <p:txBody>
          <a:bodyPr/>
          <a:lstStyle/>
          <a:p>
            <a:r>
              <a:rPr lang="hu-HU" smtClean="0">
                <a:solidFill>
                  <a:srgbClr val="464653"/>
                </a:solidFill>
              </a:rPr>
              <a:t>A Magyar Regionális Tudományi Társaság XVI. vándorgyűlése, Kecskemét, 2018. október 18.-19.</a:t>
            </a:r>
            <a:endParaRPr lang="en-GB" dirty="0">
              <a:solidFill>
                <a:srgbClr val="464653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97669"/>
            <a:ext cx="8208912" cy="3632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233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 smtClean="0"/>
              <a:t>Background</a:t>
            </a:r>
            <a:r>
              <a:rPr lang="hu-HU" b="1" dirty="0" smtClean="0"/>
              <a:t> </a:t>
            </a:r>
            <a:endParaRPr lang="en-GB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539552" y="4948014"/>
            <a:ext cx="7808776" cy="195486"/>
          </a:xfrm>
        </p:spPr>
        <p:txBody>
          <a:bodyPr/>
          <a:lstStyle/>
          <a:p>
            <a:r>
              <a:rPr lang="hu-HU" smtClean="0"/>
              <a:t>A Magyar Regionális Tudományi Társaság XVI. vándorgyűlése, Kecskemét, 2018. október 18.-19.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251520" y="843558"/>
            <a:ext cx="8712968" cy="4104456"/>
          </a:xfrm>
        </p:spPr>
        <p:txBody>
          <a:bodyPr>
            <a:normAutofit fontScale="62500" lnSpcReduction="20000"/>
          </a:bodyPr>
          <a:lstStyle/>
          <a:p>
            <a:r>
              <a:rPr lang="hu-HU" sz="2900" dirty="0" err="1" smtClean="0"/>
              <a:t>Changes</a:t>
            </a:r>
            <a:r>
              <a:rPr lang="hu-HU" sz="2900" dirty="0" smtClean="0"/>
              <a:t> </a:t>
            </a:r>
            <a:r>
              <a:rPr lang="hu-HU" sz="2900" dirty="0" err="1" smtClean="0"/>
              <a:t>in</a:t>
            </a:r>
            <a:r>
              <a:rPr lang="hu-HU" sz="2900" dirty="0" smtClean="0"/>
              <a:t> </a:t>
            </a:r>
            <a:r>
              <a:rPr lang="hu-HU" sz="2900" dirty="0" err="1" smtClean="0"/>
              <a:t>the</a:t>
            </a:r>
            <a:r>
              <a:rPr lang="hu-HU" sz="2900" dirty="0" smtClean="0"/>
              <a:t> </a:t>
            </a:r>
            <a:r>
              <a:rPr lang="hu-HU" sz="2900" dirty="0" err="1" smtClean="0"/>
              <a:t>world</a:t>
            </a:r>
            <a:r>
              <a:rPr lang="hu-HU" sz="2900" dirty="0" smtClean="0"/>
              <a:t> </a:t>
            </a:r>
            <a:r>
              <a:rPr lang="hu-HU" sz="2900" dirty="0" err="1" smtClean="0"/>
              <a:t>economy</a:t>
            </a:r>
            <a:r>
              <a:rPr lang="hu-HU" sz="2900" dirty="0" smtClean="0"/>
              <a:t> </a:t>
            </a:r>
            <a:r>
              <a:rPr lang="hu-HU" sz="2900" dirty="0" err="1" smtClean="0"/>
              <a:t>in</a:t>
            </a:r>
            <a:r>
              <a:rPr lang="hu-HU" sz="2900" dirty="0" smtClean="0"/>
              <a:t> </a:t>
            </a:r>
            <a:r>
              <a:rPr lang="hu-HU" sz="2900" dirty="0" err="1" smtClean="0"/>
              <a:t>the</a:t>
            </a:r>
            <a:r>
              <a:rPr lang="hu-HU" sz="2900" dirty="0" smtClean="0"/>
              <a:t> </a:t>
            </a:r>
            <a:r>
              <a:rPr lang="hu-HU" sz="2900" dirty="0" err="1" smtClean="0"/>
              <a:t>last</a:t>
            </a:r>
            <a:r>
              <a:rPr lang="hu-HU" sz="2900" dirty="0" smtClean="0"/>
              <a:t> 2-3 </a:t>
            </a:r>
            <a:r>
              <a:rPr lang="hu-HU" sz="2900" dirty="0" err="1" smtClean="0"/>
              <a:t>decades</a:t>
            </a:r>
            <a:r>
              <a:rPr lang="hu-HU" sz="2900" dirty="0" smtClean="0"/>
              <a:t>: </a:t>
            </a:r>
            <a:r>
              <a:rPr lang="hu-HU" sz="2900" dirty="0" err="1" smtClean="0"/>
              <a:t>increased</a:t>
            </a:r>
            <a:r>
              <a:rPr lang="hu-HU" sz="2900" dirty="0" smtClean="0"/>
              <a:t> </a:t>
            </a:r>
            <a:r>
              <a:rPr lang="hu-HU" sz="2900" dirty="0" err="1" smtClean="0"/>
              <a:t>use</a:t>
            </a:r>
            <a:r>
              <a:rPr lang="hu-HU" sz="2900" dirty="0" smtClean="0"/>
              <a:t> of </a:t>
            </a:r>
            <a:r>
              <a:rPr lang="hu-HU" sz="2900" dirty="0" err="1" smtClean="0"/>
              <a:t>third</a:t>
            </a:r>
            <a:r>
              <a:rPr lang="hu-HU" sz="2900" dirty="0" smtClean="0"/>
              <a:t> (</a:t>
            </a:r>
            <a:r>
              <a:rPr lang="hu-HU" sz="2900" dirty="0" err="1" smtClean="0"/>
              <a:t>fourth</a:t>
            </a:r>
            <a:r>
              <a:rPr lang="hu-HU" sz="2900" dirty="0" smtClean="0"/>
              <a:t> etc.) </a:t>
            </a:r>
            <a:r>
              <a:rPr lang="hu-HU" sz="2900" dirty="0" err="1" smtClean="0"/>
              <a:t>countries</a:t>
            </a:r>
            <a:r>
              <a:rPr lang="hu-HU" sz="2900" dirty="0" smtClean="0"/>
              <a:t> </a:t>
            </a:r>
            <a:r>
              <a:rPr lang="hu-HU" sz="2900" dirty="0" err="1" smtClean="0"/>
              <a:t>by</a:t>
            </a:r>
            <a:r>
              <a:rPr lang="hu-HU" sz="2900" dirty="0" smtClean="0"/>
              <a:t> </a:t>
            </a:r>
            <a:r>
              <a:rPr lang="hu-HU" sz="2900" dirty="0" err="1" smtClean="0"/>
              <a:t>MNCs</a:t>
            </a:r>
            <a:r>
              <a:rPr lang="hu-HU" sz="2900" dirty="0" smtClean="0"/>
              <a:t> </a:t>
            </a:r>
            <a:r>
              <a:rPr lang="hu-HU" sz="2900" dirty="0" err="1" smtClean="0"/>
              <a:t>in</a:t>
            </a:r>
            <a:r>
              <a:rPr lang="hu-HU" sz="2900" dirty="0" smtClean="0"/>
              <a:t> </a:t>
            </a:r>
            <a:r>
              <a:rPr lang="hu-HU" sz="2900" dirty="0" err="1" smtClean="0"/>
              <a:t>their</a:t>
            </a:r>
            <a:r>
              <a:rPr lang="hu-HU" sz="2900" dirty="0" smtClean="0"/>
              <a:t> </a:t>
            </a:r>
            <a:r>
              <a:rPr lang="hu-HU" sz="2900" dirty="0" err="1" smtClean="0"/>
              <a:t>foreign</a:t>
            </a:r>
            <a:r>
              <a:rPr lang="hu-HU" sz="2900" dirty="0" smtClean="0"/>
              <a:t> </a:t>
            </a:r>
            <a:r>
              <a:rPr lang="hu-HU" sz="2900" dirty="0" err="1" smtClean="0"/>
              <a:t>direct</a:t>
            </a:r>
            <a:r>
              <a:rPr lang="hu-HU" sz="2900" dirty="0" smtClean="0"/>
              <a:t> </a:t>
            </a:r>
            <a:r>
              <a:rPr lang="hu-HU" sz="2900" dirty="0" err="1" smtClean="0"/>
              <a:t>investments</a:t>
            </a:r>
            <a:r>
              <a:rPr lang="hu-HU" sz="2900" dirty="0" smtClean="0"/>
              <a:t>, </a:t>
            </a:r>
            <a:r>
              <a:rPr lang="hu-HU" sz="2900" dirty="0" err="1" smtClean="0"/>
              <a:t>creation</a:t>
            </a:r>
            <a:r>
              <a:rPr lang="hu-HU" sz="2900" dirty="0" smtClean="0"/>
              <a:t> of </a:t>
            </a:r>
            <a:r>
              <a:rPr lang="hu-HU" sz="2900" b="1" dirty="0" smtClean="0">
                <a:solidFill>
                  <a:schemeClr val="accent2">
                    <a:lumMod val="75000"/>
                  </a:schemeClr>
                </a:solidFill>
              </a:rPr>
              <a:t>„</a:t>
            </a:r>
            <a:r>
              <a:rPr lang="hu-HU" sz="2900" b="1" dirty="0" err="1" smtClean="0">
                <a:solidFill>
                  <a:schemeClr val="accent2">
                    <a:lumMod val="75000"/>
                  </a:schemeClr>
                </a:solidFill>
              </a:rPr>
              <a:t>chains</a:t>
            </a:r>
            <a:r>
              <a:rPr lang="hu-H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2900" b="1" dirty="0" err="1" smtClean="0">
                <a:solidFill>
                  <a:schemeClr val="accent2">
                    <a:lumMod val="75000"/>
                  </a:schemeClr>
                </a:solidFill>
              </a:rPr>
              <a:t>of</a:t>
            </a:r>
            <a:r>
              <a:rPr lang="hu-HU" sz="2900" b="1" dirty="0" smtClean="0">
                <a:solidFill>
                  <a:schemeClr val="accent2">
                    <a:lumMod val="75000"/>
                  </a:schemeClr>
                </a:solidFill>
              </a:rPr>
              <a:t> FDI” </a:t>
            </a:r>
            <a:r>
              <a:rPr lang="hu-HU" sz="2900" b="1" dirty="0" err="1" smtClean="0">
                <a:solidFill>
                  <a:schemeClr val="accent2">
                    <a:lumMod val="75000"/>
                  </a:schemeClr>
                </a:solidFill>
              </a:rPr>
              <a:t>or</a:t>
            </a:r>
            <a:r>
              <a:rPr lang="hu-H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2900" b="1" dirty="0" err="1" smtClean="0">
                <a:solidFill>
                  <a:schemeClr val="accent2">
                    <a:lumMod val="75000"/>
                  </a:schemeClr>
                </a:solidFill>
              </a:rPr>
              <a:t>FDI</a:t>
            </a:r>
            <a:r>
              <a:rPr lang="hu-H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2900" b="1" dirty="0" err="1" smtClean="0">
                <a:solidFill>
                  <a:schemeClr val="accent2">
                    <a:lumMod val="75000"/>
                  </a:schemeClr>
                </a:solidFill>
              </a:rPr>
              <a:t>networks</a:t>
            </a:r>
            <a:endParaRPr lang="hu-HU" sz="29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hu-HU" sz="2900" dirty="0" smtClean="0"/>
          </a:p>
          <a:p>
            <a:r>
              <a:rPr lang="hu-HU" sz="2900" dirty="0" err="1" smtClean="0"/>
              <a:t>Increased</a:t>
            </a:r>
            <a:r>
              <a:rPr lang="hu-HU" sz="2900" dirty="0" smtClean="0"/>
              <a:t> </a:t>
            </a:r>
            <a:r>
              <a:rPr lang="hu-HU" sz="2900" dirty="0" err="1" smtClean="0"/>
              <a:t>use</a:t>
            </a:r>
            <a:r>
              <a:rPr lang="hu-HU" sz="2900" dirty="0" smtClean="0"/>
              <a:t> of </a:t>
            </a:r>
            <a:r>
              <a:rPr lang="hu-HU" sz="2900" dirty="0" err="1" smtClean="0"/>
              <a:t>intermediary</a:t>
            </a:r>
            <a:r>
              <a:rPr lang="hu-HU" sz="2900" dirty="0" smtClean="0"/>
              <a:t> </a:t>
            </a:r>
            <a:r>
              <a:rPr lang="hu-HU" sz="2900" dirty="0" err="1" smtClean="0"/>
              <a:t>countries</a:t>
            </a:r>
            <a:r>
              <a:rPr lang="hu-HU" sz="2900" dirty="0" smtClean="0"/>
              <a:t> –</a:t>
            </a:r>
            <a:r>
              <a:rPr lang="hu-H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2900" b="1" dirty="0" err="1" smtClean="0">
                <a:solidFill>
                  <a:schemeClr val="accent2">
                    <a:lumMod val="75000"/>
                  </a:schemeClr>
                </a:solidFill>
              </a:rPr>
              <a:t>Why</a:t>
            </a:r>
            <a:r>
              <a:rPr lang="hu-HU" sz="2900" b="1" dirty="0" smtClean="0">
                <a:solidFill>
                  <a:schemeClr val="accent2">
                    <a:lumMod val="75000"/>
                  </a:schemeClr>
                </a:solidFill>
              </a:rPr>
              <a:t>? </a:t>
            </a:r>
            <a:r>
              <a:rPr lang="hu-HU" sz="2900" dirty="0" smtClean="0"/>
              <a:t>The </a:t>
            </a:r>
            <a:r>
              <a:rPr lang="hu-HU" sz="2900" b="1" dirty="0" err="1" smtClean="0">
                <a:solidFill>
                  <a:schemeClr val="accent2">
                    <a:lumMod val="75000"/>
                  </a:schemeClr>
                </a:solidFill>
              </a:rPr>
              <a:t>purposes</a:t>
            </a:r>
            <a:r>
              <a:rPr lang="hu-HU" sz="2900" dirty="0" smtClean="0"/>
              <a:t> of </a:t>
            </a:r>
            <a:r>
              <a:rPr lang="hu-HU" sz="2900" dirty="0" err="1" smtClean="0"/>
              <a:t>MNCs</a:t>
            </a:r>
            <a:r>
              <a:rPr lang="hu-HU" sz="2900" dirty="0" smtClean="0"/>
              <a:t> </a:t>
            </a:r>
            <a:r>
              <a:rPr lang="hu-HU" sz="2900" dirty="0" err="1" smtClean="0"/>
              <a:t>can</a:t>
            </a:r>
            <a:r>
              <a:rPr lang="hu-HU" sz="2900" dirty="0" smtClean="0"/>
              <a:t> be </a:t>
            </a:r>
            <a:r>
              <a:rPr lang="hu-HU" sz="2900" dirty="0" err="1" smtClean="0"/>
              <a:t>different</a:t>
            </a:r>
            <a:r>
              <a:rPr lang="hu-HU" sz="2900" dirty="0" smtClean="0"/>
              <a:t>:(Kalotay, 2012):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900" dirty="0" err="1"/>
              <a:t>T</a:t>
            </a:r>
            <a:r>
              <a:rPr lang="hu-HU" sz="2900" dirty="0" err="1" smtClean="0"/>
              <a:t>ax</a:t>
            </a:r>
            <a:r>
              <a:rPr lang="hu-HU" sz="2900" dirty="0" smtClean="0"/>
              <a:t> </a:t>
            </a:r>
            <a:r>
              <a:rPr lang="hu-HU" sz="2900" dirty="0" err="1" smtClean="0"/>
              <a:t>optimisation</a:t>
            </a:r>
            <a:r>
              <a:rPr lang="hu-HU" sz="2900" dirty="0"/>
              <a:t> </a:t>
            </a:r>
            <a:r>
              <a:rPr lang="hu-HU" sz="2900" dirty="0" err="1" smtClean="0"/>
              <a:t>or</a:t>
            </a:r>
            <a:r>
              <a:rPr lang="hu-HU" sz="2900" dirty="0" smtClean="0"/>
              <a:t> </a:t>
            </a:r>
            <a:r>
              <a:rPr lang="hu-HU" sz="2900" dirty="0" err="1" smtClean="0"/>
              <a:t>tax</a:t>
            </a:r>
            <a:r>
              <a:rPr lang="hu-HU" sz="2900" dirty="0" smtClean="0"/>
              <a:t> </a:t>
            </a:r>
            <a:r>
              <a:rPr lang="hu-HU" sz="2900" dirty="0" err="1" smtClean="0"/>
              <a:t>avoidance</a:t>
            </a:r>
            <a:r>
              <a:rPr lang="hu-HU" sz="2900" dirty="0" smtClean="0"/>
              <a:t>, </a:t>
            </a:r>
            <a:r>
              <a:rPr lang="hu-HU" sz="2900" dirty="0" err="1" smtClean="0"/>
              <a:t>through</a:t>
            </a:r>
            <a:r>
              <a:rPr lang="hu-HU" sz="2900" dirty="0" smtClean="0"/>
              <a:t> </a:t>
            </a:r>
            <a:r>
              <a:rPr lang="hu-HU" sz="2900" dirty="0" err="1" smtClean="0"/>
              <a:t>using</a:t>
            </a:r>
            <a:r>
              <a:rPr lang="hu-HU" sz="2900" dirty="0" smtClean="0"/>
              <a:t> </a:t>
            </a:r>
            <a:r>
              <a:rPr lang="hu-HU" sz="2900" dirty="0" err="1" smtClean="0"/>
              <a:t>tax</a:t>
            </a:r>
            <a:r>
              <a:rPr lang="hu-HU" sz="2900" dirty="0" smtClean="0"/>
              <a:t> </a:t>
            </a:r>
            <a:r>
              <a:rPr lang="hu-HU" sz="2900" dirty="0" err="1" smtClean="0"/>
              <a:t>havens</a:t>
            </a:r>
            <a:r>
              <a:rPr lang="hu-HU" sz="2900" dirty="0" smtClean="0"/>
              <a:t> </a:t>
            </a:r>
            <a:r>
              <a:rPr lang="hu-HU" sz="2900" dirty="0" err="1" smtClean="0"/>
              <a:t>or</a:t>
            </a:r>
            <a:r>
              <a:rPr lang="hu-HU" sz="2900" dirty="0" smtClean="0"/>
              <a:t> </a:t>
            </a:r>
            <a:r>
              <a:rPr lang="hu-HU" sz="2900" dirty="0" err="1" smtClean="0"/>
              <a:t>quasi</a:t>
            </a:r>
            <a:r>
              <a:rPr lang="hu-HU" sz="2900" dirty="0" smtClean="0"/>
              <a:t> </a:t>
            </a:r>
            <a:r>
              <a:rPr lang="hu-HU" sz="2900" dirty="0" err="1" smtClean="0"/>
              <a:t>tax</a:t>
            </a:r>
            <a:r>
              <a:rPr lang="hu-HU" sz="2900" dirty="0" smtClean="0"/>
              <a:t> </a:t>
            </a:r>
            <a:r>
              <a:rPr lang="hu-HU" sz="2900" dirty="0" err="1" smtClean="0"/>
              <a:t>havens</a:t>
            </a:r>
            <a:r>
              <a:rPr lang="hu-HU" sz="2900" dirty="0" smtClean="0"/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900" dirty="0" smtClean="0"/>
              <a:t>Establishment of </a:t>
            </a:r>
            <a:r>
              <a:rPr lang="hu-HU" sz="2900" dirty="0" err="1" smtClean="0"/>
              <a:t>regional</a:t>
            </a:r>
            <a:r>
              <a:rPr lang="hu-HU" sz="2900" dirty="0" smtClean="0"/>
              <a:t> </a:t>
            </a:r>
            <a:r>
              <a:rPr lang="hu-HU" sz="2900" dirty="0" err="1" smtClean="0"/>
              <a:t>headquarters</a:t>
            </a:r>
            <a:r>
              <a:rPr lang="hu-HU" sz="2900" dirty="0" smtClean="0"/>
              <a:t> </a:t>
            </a:r>
            <a:r>
              <a:rPr lang="hu-HU" sz="2900" dirty="0" err="1" smtClean="0"/>
              <a:t>or</a:t>
            </a:r>
            <a:r>
              <a:rPr lang="hu-HU" sz="2900" dirty="0" smtClean="0"/>
              <a:t> </a:t>
            </a:r>
            <a:r>
              <a:rPr lang="hu-HU" sz="2900" dirty="0" err="1" smtClean="0"/>
              <a:t>regional</a:t>
            </a:r>
            <a:r>
              <a:rPr lang="hu-HU" sz="2900" dirty="0" smtClean="0"/>
              <a:t> </a:t>
            </a:r>
            <a:r>
              <a:rPr lang="hu-HU" sz="2900" dirty="0" err="1" smtClean="0"/>
              <a:t>hubs</a:t>
            </a:r>
            <a:r>
              <a:rPr lang="hu-HU" sz="2900" dirty="0" smtClean="0"/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900" dirty="0" err="1" smtClean="0"/>
              <a:t>Structural</a:t>
            </a:r>
            <a:r>
              <a:rPr lang="hu-HU" sz="2900" dirty="0" smtClean="0"/>
              <a:t> </a:t>
            </a:r>
            <a:r>
              <a:rPr lang="hu-HU" sz="2900" dirty="0" err="1" smtClean="0"/>
              <a:t>reorganisation</a:t>
            </a:r>
            <a:r>
              <a:rPr lang="hu-HU" sz="2900" dirty="0" smtClean="0"/>
              <a:t> of </a:t>
            </a:r>
            <a:r>
              <a:rPr lang="hu-HU" sz="2900" dirty="0" err="1" smtClean="0"/>
              <a:t>the</a:t>
            </a:r>
            <a:r>
              <a:rPr lang="hu-HU" sz="2900" dirty="0" smtClean="0"/>
              <a:t> MNC </a:t>
            </a:r>
            <a:r>
              <a:rPr lang="hu-HU" sz="2900" dirty="0" err="1" smtClean="0"/>
              <a:t>network</a:t>
            </a:r>
            <a:r>
              <a:rPr lang="hu-HU" sz="2900" dirty="0" smtClean="0"/>
              <a:t> </a:t>
            </a:r>
            <a:r>
              <a:rPr lang="hu-HU" sz="2900" dirty="0" err="1" smtClean="0"/>
              <a:t>with</a:t>
            </a:r>
            <a:r>
              <a:rPr lang="hu-HU" sz="2900" dirty="0" smtClean="0"/>
              <a:t> </a:t>
            </a:r>
            <a:r>
              <a:rPr lang="hu-HU" sz="2900" dirty="0" err="1" smtClean="0"/>
              <a:t>efficiency</a:t>
            </a:r>
            <a:r>
              <a:rPr lang="hu-HU" sz="2900" dirty="0" smtClean="0"/>
              <a:t>, </a:t>
            </a:r>
            <a:r>
              <a:rPr lang="hu-HU" sz="2900" dirty="0" err="1" smtClean="0"/>
              <a:t>tax</a:t>
            </a:r>
            <a:r>
              <a:rPr lang="hu-HU" sz="2900" dirty="0" smtClean="0"/>
              <a:t> </a:t>
            </a:r>
            <a:r>
              <a:rPr lang="hu-HU" sz="2900" dirty="0" err="1" smtClean="0"/>
              <a:t>or</a:t>
            </a:r>
            <a:r>
              <a:rPr lang="hu-HU" sz="2900" dirty="0" smtClean="0"/>
              <a:t> </a:t>
            </a:r>
            <a:r>
              <a:rPr lang="hu-HU" sz="2900" dirty="0" err="1" smtClean="0"/>
              <a:t>legal</a:t>
            </a:r>
            <a:r>
              <a:rPr lang="hu-HU" sz="2900" dirty="0" smtClean="0"/>
              <a:t> </a:t>
            </a:r>
            <a:r>
              <a:rPr lang="hu-HU" sz="2900" dirty="0" err="1" smtClean="0"/>
              <a:t>purposes</a:t>
            </a:r>
            <a:r>
              <a:rPr lang="hu-HU" sz="2900" dirty="0" smtClean="0"/>
              <a:t> (2016; GE),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900" dirty="0" err="1"/>
              <a:t>C</a:t>
            </a:r>
            <a:r>
              <a:rPr lang="hu-HU" sz="2900" dirty="0" err="1" smtClean="0"/>
              <a:t>oncealing</a:t>
            </a:r>
            <a:r>
              <a:rPr lang="hu-HU" sz="2900" dirty="0" smtClean="0"/>
              <a:t> </a:t>
            </a:r>
            <a:r>
              <a:rPr lang="hu-HU" sz="2900" dirty="0" err="1" smtClean="0"/>
              <a:t>the</a:t>
            </a:r>
            <a:r>
              <a:rPr lang="hu-HU" sz="2900" dirty="0" smtClean="0"/>
              <a:t> </a:t>
            </a:r>
            <a:r>
              <a:rPr lang="hu-HU" sz="2900" dirty="0" err="1" smtClean="0"/>
              <a:t>real</a:t>
            </a:r>
            <a:r>
              <a:rPr lang="hu-HU" sz="2900" dirty="0" smtClean="0"/>
              <a:t> </a:t>
            </a:r>
            <a:r>
              <a:rPr lang="hu-HU" sz="2900" dirty="0" err="1" smtClean="0"/>
              <a:t>origin</a:t>
            </a:r>
            <a:r>
              <a:rPr lang="hu-HU" sz="2900" dirty="0" smtClean="0"/>
              <a:t> of </a:t>
            </a:r>
            <a:r>
              <a:rPr lang="hu-HU" sz="2900" dirty="0" err="1" smtClean="0"/>
              <a:t>the</a:t>
            </a:r>
            <a:r>
              <a:rPr lang="hu-HU" sz="2900" dirty="0" smtClean="0"/>
              <a:t> MNC (</a:t>
            </a:r>
            <a:r>
              <a:rPr lang="hu-HU" sz="2900" dirty="0" err="1" smtClean="0"/>
              <a:t>mainly</a:t>
            </a:r>
            <a:r>
              <a:rPr lang="hu-HU" sz="2900" dirty="0" smtClean="0"/>
              <a:t> </a:t>
            </a:r>
            <a:r>
              <a:rPr lang="hu-HU" sz="2900" dirty="0" err="1" smtClean="0"/>
              <a:t>emerging</a:t>
            </a:r>
            <a:r>
              <a:rPr lang="hu-HU" sz="2900" dirty="0" smtClean="0"/>
              <a:t>, BRICS)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schemeClr val="tx2"/>
                </a:solidFill>
              </a:rPr>
              <a:t>Round-tripping and </a:t>
            </a:r>
            <a:r>
              <a:rPr lang="en-US" sz="2900" dirty="0" err="1">
                <a:solidFill>
                  <a:schemeClr val="tx2"/>
                </a:solidFill>
              </a:rPr>
              <a:t>transhipment</a:t>
            </a:r>
            <a:r>
              <a:rPr lang="en-US" sz="2900" dirty="0">
                <a:solidFill>
                  <a:schemeClr val="tx2"/>
                </a:solidFill>
              </a:rPr>
              <a:t> issues in newly </a:t>
            </a:r>
            <a:r>
              <a:rPr lang="en-US" sz="2900" dirty="0" err="1">
                <a:solidFill>
                  <a:schemeClr val="tx2"/>
                </a:solidFill>
              </a:rPr>
              <a:t>liberalised</a:t>
            </a:r>
            <a:r>
              <a:rPr lang="en-US" sz="2900" dirty="0">
                <a:solidFill>
                  <a:schemeClr val="tx2"/>
                </a:solidFill>
              </a:rPr>
              <a:t>, politically instable states (e.g. Chinese or Russian FDI)</a:t>
            </a:r>
          </a:p>
          <a:p>
            <a:pPr marL="0" indent="0">
              <a:buNone/>
            </a:pP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hu-HU" sz="3200" b="1" i="1" u="sng" dirty="0" err="1" smtClean="0">
                <a:solidFill>
                  <a:schemeClr val="accent2">
                    <a:lumMod val="75000"/>
                  </a:schemeClr>
                </a:solidFill>
              </a:rPr>
              <a:t>It</a:t>
            </a:r>
            <a:r>
              <a:rPr lang="hu-HU" sz="3200" b="1" i="1" u="sng" dirty="0" smtClean="0">
                <a:solidFill>
                  <a:schemeClr val="accent2">
                    <a:lumMod val="75000"/>
                  </a:schemeClr>
                </a:solidFill>
              </a:rPr>
              <a:t> is </a:t>
            </a:r>
            <a:r>
              <a:rPr lang="en-US" sz="3200" b="1" i="1" u="sng" dirty="0" smtClean="0">
                <a:solidFill>
                  <a:schemeClr val="accent2">
                    <a:lumMod val="75000"/>
                  </a:schemeClr>
                </a:solidFill>
              </a:rPr>
              <a:t>less </a:t>
            </a:r>
            <a:r>
              <a:rPr lang="en-US" sz="3200" b="1" i="1" u="sng" dirty="0">
                <a:solidFill>
                  <a:schemeClr val="accent2">
                    <a:lumMod val="75000"/>
                  </a:schemeClr>
                </a:solidFill>
              </a:rPr>
              <a:t>and less clear who really invests in a </a:t>
            </a:r>
            <a:r>
              <a:rPr lang="en-US" sz="3200" b="1" i="1" u="sng" dirty="0" smtClean="0">
                <a:solidFill>
                  <a:schemeClr val="accent2">
                    <a:lumMod val="75000"/>
                  </a:schemeClr>
                </a:solidFill>
              </a:rPr>
              <a:t>country</a:t>
            </a:r>
            <a:r>
              <a:rPr lang="hu-HU" sz="3200" b="1" i="1" u="sng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3200" b="1" i="1" u="sng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hu-H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90310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4407954"/>
            <a:ext cx="8686800" cy="472592"/>
          </a:xfrm>
        </p:spPr>
        <p:txBody>
          <a:bodyPr>
            <a:normAutofit/>
          </a:bodyPr>
          <a:lstStyle/>
          <a:p>
            <a:r>
              <a:rPr lang="hu-HU" sz="2200" dirty="0" smtClean="0"/>
              <a:t> </a:t>
            </a:r>
            <a:r>
              <a:rPr lang="hu-HU" sz="2200" dirty="0" err="1" smtClean="0"/>
              <a:t>Owners</a:t>
            </a:r>
            <a:r>
              <a:rPr lang="hu-HU" sz="2200" dirty="0" smtClean="0"/>
              <a:t> of top </a:t>
            </a:r>
            <a:r>
              <a:rPr lang="hu-HU" sz="2200" dirty="0" err="1" smtClean="0"/>
              <a:t>Hungarian</a:t>
            </a:r>
            <a:r>
              <a:rPr lang="hu-HU" sz="2200" dirty="0" smtClean="0"/>
              <a:t> </a:t>
            </a:r>
            <a:r>
              <a:rPr lang="hu-HU" sz="2200" dirty="0" err="1" smtClean="0"/>
              <a:t>companies</a:t>
            </a:r>
            <a:r>
              <a:rPr lang="hu-HU" sz="2200" dirty="0" smtClean="0"/>
              <a:t> (</a:t>
            </a:r>
            <a:r>
              <a:rPr lang="hu-HU" sz="2200" dirty="0" err="1" smtClean="0"/>
              <a:t>sales</a:t>
            </a:r>
            <a:r>
              <a:rPr lang="hu-HU" sz="2200" dirty="0" smtClean="0"/>
              <a:t>)</a:t>
            </a:r>
            <a:endParaRPr lang="en-GB" sz="22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0" y="4803999"/>
            <a:ext cx="7092280" cy="339502"/>
          </a:xfrm>
        </p:spPr>
        <p:txBody>
          <a:bodyPr/>
          <a:lstStyle/>
          <a:p>
            <a:r>
              <a:rPr lang="hu-HU" dirty="0" smtClean="0"/>
              <a:t>A Magyar Regionális Tudományi Társaság XVI. vándorgyűlése, Kecskemét, 2018. október 18.-19.</a:t>
            </a:r>
            <a:endParaRPr lang="en-GB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12581059"/>
              </p:ext>
            </p:extLst>
          </p:nvPr>
        </p:nvGraphicFramePr>
        <p:xfrm>
          <a:off x="179513" y="195485"/>
          <a:ext cx="8856983" cy="4601444"/>
        </p:xfrm>
        <a:graphic>
          <a:graphicData uri="http://schemas.openxmlformats.org/drawingml/2006/table">
            <a:tbl>
              <a:tblPr firstRow="1" firstCol="1" bandRow="1"/>
              <a:tblGrid>
                <a:gridCol w="398963"/>
                <a:gridCol w="2553364"/>
                <a:gridCol w="2739524"/>
                <a:gridCol w="1220916"/>
                <a:gridCol w="1944216"/>
              </a:tblGrid>
              <a:tr h="442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Name</a:t>
                      </a:r>
                      <a:r>
                        <a:rPr lang="hu-HU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of </a:t>
                      </a:r>
                      <a:r>
                        <a:rPr lang="hu-HU" sz="17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</a:t>
                      </a:r>
                      <a:r>
                        <a:rPr lang="hu-HU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7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company</a:t>
                      </a:r>
                      <a:endParaRPr lang="hu-HU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Immediate</a:t>
                      </a:r>
                      <a:r>
                        <a:rPr lang="hu-HU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7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owner</a:t>
                      </a:r>
                      <a:endParaRPr lang="hu-HU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Final</a:t>
                      </a:r>
                      <a:r>
                        <a:rPr lang="hu-HU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7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owner</a:t>
                      </a:r>
                      <a:endParaRPr lang="hu-HU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7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Sales</a:t>
                      </a:r>
                      <a:r>
                        <a:rPr lang="hu-HU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hu-HU" sz="17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million</a:t>
                      </a:r>
                      <a:r>
                        <a:rPr lang="hu-HU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HUF)</a:t>
                      </a:r>
                      <a:endParaRPr lang="hu-HU" sz="17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5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MOL Magyar Olaj- és Gázipari </a:t>
                      </a:r>
                      <a:r>
                        <a:rPr lang="hu-HU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Nyrt</a:t>
                      </a: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Dispersed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stock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exchange</a:t>
                      </a:r>
                      <a:r>
                        <a:rPr lang="hu-H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),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majority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foreign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hu-H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largest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hu-H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Hungarian</a:t>
                      </a:r>
                      <a:r>
                        <a:rPr lang="hu-H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and </a:t>
                      </a:r>
                      <a:r>
                        <a:rPr lang="hu-HU" sz="1400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Czech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dispersed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3553005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Audi Hungária Motor Kft.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i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Hungarian</a:t>
                      </a:r>
                      <a:r>
                        <a:rPr lang="hu-HU" sz="1400" b="1" i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hu-HU" sz="1400" b="1" i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until</a:t>
                      </a:r>
                      <a:r>
                        <a:rPr lang="hu-HU" sz="1400" b="1" i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end-2016)</a:t>
                      </a:r>
                      <a:endParaRPr lang="hu-HU" sz="14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i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German</a:t>
                      </a:r>
                      <a:endParaRPr lang="hu-HU" sz="14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2349346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Bosch-csoport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German</a:t>
                      </a:r>
                      <a:endParaRPr lang="hu-H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German</a:t>
                      </a:r>
                      <a:endParaRPr lang="hu-H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1184565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Mercedes-Benz </a:t>
                      </a:r>
                      <a:r>
                        <a:rPr lang="hu-HU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Manufacturing</a:t>
                      </a: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Kft.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German</a:t>
                      </a:r>
                      <a:endParaRPr lang="hu-H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German</a:t>
                      </a:r>
                      <a:endParaRPr lang="hu-H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1058340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Magyar </a:t>
                      </a:r>
                      <a:r>
                        <a:rPr lang="hu-HU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Villamosművek</a:t>
                      </a: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Zrt</a:t>
                      </a: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German</a:t>
                      </a:r>
                      <a:endParaRPr lang="hu-H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German</a:t>
                      </a:r>
                      <a:endParaRPr lang="hu-H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1058340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GE </a:t>
                      </a:r>
                      <a:r>
                        <a:rPr lang="hu-HU" sz="1400" b="1" dirty="0" err="1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Infrastructure</a:t>
                      </a:r>
                      <a:r>
                        <a:rPr lang="hu-HU" sz="14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Holding Kft.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i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Swiss</a:t>
                      </a:r>
                      <a:endParaRPr lang="hu-HU" sz="14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i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US</a:t>
                      </a:r>
                      <a:endParaRPr lang="hu-HU" sz="14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895508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Magyar Suzuki </a:t>
                      </a:r>
                      <a:r>
                        <a:rPr lang="hu-HU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Zrt</a:t>
                      </a: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Japanese</a:t>
                      </a:r>
                      <a:endParaRPr lang="hu-H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Japanese</a:t>
                      </a:r>
                      <a:endParaRPr lang="hu-H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710252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1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Tesco Global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i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Luxemburg, UK</a:t>
                      </a:r>
                      <a:endParaRPr lang="hu-HU" sz="14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i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UK</a:t>
                      </a:r>
                      <a:endParaRPr lang="hu-HU" sz="14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636234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Magyar Telekom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Dispersed</a:t>
                      </a:r>
                      <a:r>
                        <a:rPr lang="hu-HU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hu-HU" sz="14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stock</a:t>
                      </a:r>
                      <a:r>
                        <a:rPr lang="hu-HU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exchange</a:t>
                      </a:r>
                      <a:r>
                        <a:rPr lang="hu-HU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), </a:t>
                      </a:r>
                      <a:r>
                        <a:rPr lang="hu-HU" sz="14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largest</a:t>
                      </a:r>
                      <a:r>
                        <a:rPr lang="hu-HU" sz="1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hu-HU" sz="14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German</a:t>
                      </a:r>
                      <a:endParaRPr lang="hu-H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German</a:t>
                      </a:r>
                      <a:endParaRPr lang="hu-HU" sz="14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602651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Flextronics</a:t>
                      </a:r>
                      <a:endParaRPr lang="hu-H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i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Austrian</a:t>
                      </a:r>
                      <a:r>
                        <a:rPr lang="hu-HU" sz="1400" b="1" i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hu-HU" sz="1400" b="1" i="1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400" b="1" i="1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Hungarian</a:t>
                      </a:r>
                      <a:endParaRPr lang="hu-HU" sz="14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b="1" i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Singapore/US</a:t>
                      </a:r>
                      <a:endParaRPr lang="hu-HU" sz="1400" b="1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590464</a:t>
                      </a:r>
                    </a:p>
                  </a:txBody>
                  <a:tcPr marL="67715" marR="677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524328" y="4473740"/>
            <a:ext cx="1512168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Sources</a:t>
            </a:r>
            <a:r>
              <a:rPr kumimoji="0" lang="hu-HU" altLang="hu-H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Figyelő TOP 200, 2017, </a:t>
            </a:r>
            <a:r>
              <a:rPr kumimoji="0" lang="hu-HU" altLang="hu-HU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balance</a:t>
            </a:r>
            <a:r>
              <a:rPr kumimoji="0" lang="hu-HU" altLang="hu-H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hu-HU" altLang="hu-HU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sheets</a:t>
            </a:r>
            <a:r>
              <a:rPr kumimoji="0" lang="hu-HU" altLang="hu-H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of </a:t>
            </a:r>
            <a:r>
              <a:rPr kumimoji="0" lang="hu-HU" altLang="hu-HU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companies</a:t>
            </a:r>
            <a:endParaRPr kumimoji="0" lang="hu-HU" alt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64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801266"/>
          </a:xfrm>
        </p:spPr>
        <p:txBody>
          <a:bodyPr>
            <a:normAutofit fontScale="90000"/>
          </a:bodyPr>
          <a:lstStyle/>
          <a:p>
            <a:r>
              <a:rPr lang="hu-HU" b="1" dirty="0" err="1" smtClean="0"/>
              <a:t>Why</a:t>
            </a:r>
            <a:r>
              <a:rPr lang="hu-HU" b="1" dirty="0" smtClean="0"/>
              <a:t> is </a:t>
            </a:r>
            <a:r>
              <a:rPr lang="hu-HU" b="1" dirty="0" err="1" smtClean="0"/>
              <a:t>it</a:t>
            </a:r>
            <a:r>
              <a:rPr lang="hu-HU" b="1" dirty="0" smtClean="0"/>
              <a:t> </a:t>
            </a:r>
            <a:r>
              <a:rPr lang="hu-HU" b="1" dirty="0" err="1" smtClean="0"/>
              <a:t>important</a:t>
            </a:r>
            <a:r>
              <a:rPr lang="hu-HU" b="1" dirty="0" smtClean="0"/>
              <a:t> </a:t>
            </a:r>
            <a:r>
              <a:rPr lang="hu-HU" b="1" dirty="0" err="1" smtClean="0"/>
              <a:t>who</a:t>
            </a:r>
            <a:r>
              <a:rPr lang="hu-HU" b="1" dirty="0" smtClean="0"/>
              <a:t> </a:t>
            </a:r>
            <a:r>
              <a:rPr lang="hu-HU" b="1" dirty="0" err="1" smtClean="0"/>
              <a:t>really</a:t>
            </a:r>
            <a:r>
              <a:rPr lang="hu-HU" b="1" dirty="0" smtClean="0"/>
              <a:t> </a:t>
            </a:r>
            <a:r>
              <a:rPr lang="hu-HU" b="1" dirty="0" err="1" smtClean="0"/>
              <a:t>invests</a:t>
            </a:r>
            <a:r>
              <a:rPr lang="hu-HU" b="1" dirty="0" smtClean="0"/>
              <a:t> </a:t>
            </a:r>
            <a:r>
              <a:rPr lang="hu-HU" b="1" dirty="0" err="1" smtClean="0"/>
              <a:t>in</a:t>
            </a:r>
            <a:r>
              <a:rPr lang="hu-HU" b="1" dirty="0" smtClean="0"/>
              <a:t> a country? </a:t>
            </a:r>
            <a:r>
              <a:rPr lang="hu-HU" dirty="0" err="1" smtClean="0"/>
              <a:t>Theory</a:t>
            </a:r>
            <a:r>
              <a:rPr lang="hu-HU" dirty="0" smtClean="0"/>
              <a:t> and </a:t>
            </a:r>
            <a:r>
              <a:rPr lang="hu-HU" dirty="0" err="1" smtClean="0"/>
              <a:t>empirics</a:t>
            </a:r>
            <a:endParaRPr lang="en-GB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827584" y="4677984"/>
            <a:ext cx="7520744" cy="179766"/>
          </a:xfrm>
        </p:spPr>
        <p:txBody>
          <a:bodyPr/>
          <a:lstStyle/>
          <a:p>
            <a:r>
              <a:rPr lang="hu-HU" smtClean="0"/>
              <a:t>A Magyar Regionális Tudományi Társaság XVI. vándorgyűlése, Kecskemét, 2018. október 18.-19.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179512" y="1131590"/>
            <a:ext cx="8784976" cy="3486130"/>
          </a:xfrm>
        </p:spPr>
        <p:txBody>
          <a:bodyPr>
            <a:normAutofit fontScale="85000" lnSpcReduction="20000"/>
          </a:bodyPr>
          <a:lstStyle/>
          <a:p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Locational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advantages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dirty="0" smtClean="0"/>
              <a:t>(</a:t>
            </a:r>
            <a:r>
              <a:rPr lang="hu-HU" dirty="0" err="1" smtClean="0"/>
              <a:t>OLI-framework</a:t>
            </a:r>
            <a:r>
              <a:rPr lang="hu-HU" dirty="0" smtClean="0"/>
              <a:t>): </a:t>
            </a:r>
            <a:r>
              <a:rPr lang="hu-HU" dirty="0" err="1" smtClean="0"/>
              <a:t>L-advantages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important</a:t>
            </a:r>
            <a:r>
              <a:rPr lang="hu-HU" dirty="0" smtClean="0"/>
              <a:t> </a:t>
            </a:r>
            <a:r>
              <a:rPr lang="hu-HU" u="sng" dirty="0" err="1" smtClean="0"/>
              <a:t>in</a:t>
            </a:r>
            <a:r>
              <a:rPr lang="hu-HU" u="sng" dirty="0" smtClean="0"/>
              <a:t> </a:t>
            </a:r>
            <a:r>
              <a:rPr lang="hu-HU" u="sng" dirty="0" err="1" smtClean="0"/>
              <a:t>relation</a:t>
            </a:r>
            <a:r>
              <a:rPr lang="hu-HU" u="sng" dirty="0" smtClean="0"/>
              <a:t> </a:t>
            </a:r>
            <a:r>
              <a:rPr lang="hu-HU" u="sng" dirty="0" err="1" smtClean="0"/>
              <a:t>to</a:t>
            </a:r>
            <a:r>
              <a:rPr lang="hu-HU" u="sng" dirty="0" smtClean="0"/>
              <a:t> </a:t>
            </a:r>
            <a:r>
              <a:rPr lang="hu-HU" u="sng" dirty="0" err="1" smtClean="0"/>
              <a:t>home</a:t>
            </a:r>
            <a:r>
              <a:rPr lang="hu-HU" u="sng" dirty="0" smtClean="0"/>
              <a:t> and </a:t>
            </a:r>
            <a:r>
              <a:rPr lang="hu-HU" u="sng" dirty="0" err="1" smtClean="0"/>
              <a:t>host</a:t>
            </a:r>
            <a:r>
              <a:rPr lang="hu-HU" u="sng" dirty="0" smtClean="0"/>
              <a:t> </a:t>
            </a:r>
            <a:r>
              <a:rPr lang="hu-HU" u="sng" dirty="0" err="1" smtClean="0"/>
              <a:t>countries</a:t>
            </a:r>
            <a:r>
              <a:rPr lang="hu-HU" u="sng" dirty="0" smtClean="0"/>
              <a:t> </a:t>
            </a:r>
            <a:r>
              <a:rPr lang="hu-HU" dirty="0" smtClean="0"/>
              <a:t>and </a:t>
            </a:r>
            <a:r>
              <a:rPr lang="hu-HU" dirty="0" err="1" smtClean="0"/>
              <a:t>third</a:t>
            </a:r>
            <a:r>
              <a:rPr lang="hu-HU" dirty="0" smtClean="0"/>
              <a:t> </a:t>
            </a:r>
            <a:r>
              <a:rPr lang="hu-HU" dirty="0" err="1" smtClean="0"/>
              <a:t>countries</a:t>
            </a:r>
            <a:r>
              <a:rPr lang="hu-HU" dirty="0" smtClean="0"/>
              <a:t>; plus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interaction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O and I </a:t>
            </a:r>
            <a:r>
              <a:rPr lang="hu-HU" dirty="0" err="1" smtClean="0"/>
              <a:t>advantages</a:t>
            </a:r>
            <a:endParaRPr lang="hu-HU" dirty="0" smtClean="0"/>
          </a:p>
          <a:p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(Real)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home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 country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impacts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dirty="0" smtClean="0"/>
              <a:t>(export, </a:t>
            </a:r>
            <a:r>
              <a:rPr lang="hu-HU" dirty="0" err="1" smtClean="0"/>
              <a:t>production</a:t>
            </a:r>
            <a:r>
              <a:rPr lang="hu-HU" dirty="0" smtClean="0"/>
              <a:t> </a:t>
            </a:r>
            <a:r>
              <a:rPr lang="hu-HU" dirty="0" err="1" smtClean="0"/>
              <a:t>structure</a:t>
            </a:r>
            <a:r>
              <a:rPr lang="hu-HU" dirty="0" smtClean="0"/>
              <a:t>, BOP, </a:t>
            </a:r>
            <a:r>
              <a:rPr lang="hu-HU" dirty="0" err="1" smtClean="0"/>
              <a:t>technology</a:t>
            </a:r>
            <a:r>
              <a:rPr lang="hu-HU" dirty="0" smtClean="0"/>
              <a:t>, </a:t>
            </a:r>
            <a:r>
              <a:rPr lang="hu-HU" dirty="0" err="1" smtClean="0"/>
              <a:t>knowledge</a:t>
            </a:r>
            <a:r>
              <a:rPr lang="hu-HU" dirty="0" smtClean="0"/>
              <a:t>, </a:t>
            </a:r>
            <a:r>
              <a:rPr lang="hu-HU" dirty="0" err="1" smtClean="0"/>
              <a:t>economic</a:t>
            </a:r>
            <a:r>
              <a:rPr lang="hu-HU" dirty="0" smtClean="0"/>
              <a:t> policy etc., </a:t>
            </a:r>
            <a:r>
              <a:rPr lang="hu-HU" dirty="0" err="1" smtClean="0"/>
              <a:t>e.g</a:t>
            </a:r>
            <a:r>
              <a:rPr lang="hu-HU" dirty="0" smtClean="0"/>
              <a:t>. </a:t>
            </a:r>
            <a:r>
              <a:rPr lang="hu-HU" dirty="0" err="1" smtClean="0"/>
              <a:t>Kokko</a:t>
            </a:r>
            <a:r>
              <a:rPr lang="hu-HU" dirty="0" smtClean="0"/>
              <a:t>, 2006)</a:t>
            </a:r>
          </a:p>
          <a:p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Host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 country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impacts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dirty="0" err="1" smtClean="0"/>
              <a:t>depend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(</a:t>
            </a:r>
            <a:r>
              <a:rPr lang="hu-HU" dirty="0" err="1" smtClean="0"/>
              <a:t>real</a:t>
            </a:r>
            <a:r>
              <a:rPr lang="hu-HU" dirty="0" smtClean="0"/>
              <a:t>) </a:t>
            </a:r>
            <a:r>
              <a:rPr lang="hu-HU" dirty="0" err="1" smtClean="0"/>
              <a:t>home</a:t>
            </a:r>
            <a:r>
              <a:rPr lang="hu-HU" dirty="0" smtClean="0"/>
              <a:t> country’s </a:t>
            </a:r>
            <a:r>
              <a:rPr lang="hu-HU" dirty="0" err="1" smtClean="0"/>
              <a:t>various</a:t>
            </a:r>
            <a:r>
              <a:rPr lang="hu-HU" dirty="0" smtClean="0"/>
              <a:t> </a:t>
            </a:r>
            <a:r>
              <a:rPr lang="hu-HU" dirty="0" err="1" smtClean="0"/>
              <a:t>characteristics</a:t>
            </a:r>
            <a:r>
              <a:rPr lang="hu-HU" dirty="0" smtClean="0"/>
              <a:t> (</a:t>
            </a:r>
            <a:r>
              <a:rPr lang="hu-HU" dirty="0" err="1" smtClean="0"/>
              <a:t>regulations</a:t>
            </a:r>
            <a:r>
              <a:rPr lang="hu-HU" dirty="0" smtClean="0"/>
              <a:t>, </a:t>
            </a:r>
            <a:r>
              <a:rPr lang="hu-HU" dirty="0" err="1" smtClean="0"/>
              <a:t>economic</a:t>
            </a:r>
            <a:r>
              <a:rPr lang="hu-HU" dirty="0" smtClean="0"/>
              <a:t> </a:t>
            </a:r>
            <a:r>
              <a:rPr lang="hu-HU" dirty="0" err="1" smtClean="0"/>
              <a:t>policies</a:t>
            </a:r>
            <a:r>
              <a:rPr lang="hu-HU" dirty="0" smtClean="0"/>
              <a:t>, business and HR </a:t>
            </a:r>
            <a:r>
              <a:rPr lang="hu-HU" dirty="0" err="1" smtClean="0"/>
              <a:t>culture</a:t>
            </a:r>
            <a:r>
              <a:rPr lang="hu-HU" dirty="0" smtClean="0"/>
              <a:t> etc.,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many</a:t>
            </a:r>
            <a:r>
              <a:rPr lang="hu-HU" dirty="0" smtClean="0"/>
              <a:t> </a:t>
            </a:r>
            <a:r>
              <a:rPr lang="hu-HU" dirty="0" err="1" smtClean="0"/>
              <a:t>studies</a:t>
            </a:r>
            <a:r>
              <a:rPr lang="hu-HU" dirty="0" smtClean="0"/>
              <a:t> </a:t>
            </a:r>
            <a:r>
              <a:rPr lang="hu-HU" dirty="0" err="1" smtClean="0"/>
              <a:t>but</a:t>
            </a:r>
            <a:r>
              <a:rPr lang="hu-HU" dirty="0" smtClean="0"/>
              <a:t> </a:t>
            </a:r>
            <a:r>
              <a:rPr lang="hu-HU" dirty="0" err="1" smtClean="0"/>
              <a:t>empirical</a:t>
            </a:r>
            <a:r>
              <a:rPr lang="hu-HU" dirty="0" smtClean="0"/>
              <a:t> </a:t>
            </a:r>
            <a:r>
              <a:rPr lang="hu-HU" dirty="0" err="1" smtClean="0"/>
              <a:t>evidence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various</a:t>
            </a:r>
            <a:r>
              <a:rPr lang="hu-HU" dirty="0" smtClean="0"/>
              <a:t> </a:t>
            </a:r>
            <a:r>
              <a:rPr lang="hu-HU" dirty="0" err="1" smtClean="0"/>
              <a:t>countries</a:t>
            </a:r>
            <a:r>
              <a:rPr lang="hu-HU" dirty="0" smtClean="0"/>
              <a:t>, </a:t>
            </a:r>
            <a:r>
              <a:rPr lang="hu-HU" dirty="0" err="1" smtClean="0"/>
              <a:t>e.g</a:t>
            </a:r>
            <a:r>
              <a:rPr lang="hu-HU" dirty="0" smtClean="0"/>
              <a:t>. </a:t>
            </a:r>
            <a:r>
              <a:rPr lang="hu-HU" dirty="0" err="1" smtClean="0"/>
              <a:t>Wang</a:t>
            </a:r>
            <a:r>
              <a:rPr lang="hu-HU" dirty="0" smtClean="0"/>
              <a:t>, </a:t>
            </a:r>
            <a:r>
              <a:rPr lang="hu-HU" dirty="0" err="1" smtClean="0"/>
              <a:t>Clegg</a:t>
            </a:r>
            <a:r>
              <a:rPr lang="hu-HU" dirty="0" smtClean="0"/>
              <a:t>, </a:t>
            </a:r>
            <a:r>
              <a:rPr lang="hu-HU" dirty="0" err="1" smtClean="0"/>
              <a:t>Kafouros</a:t>
            </a:r>
            <a:r>
              <a:rPr lang="hu-HU" dirty="0" smtClean="0"/>
              <a:t>, 2009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China</a:t>
            </a:r>
            <a:r>
              <a:rPr lang="hu-HU" dirty="0" smtClean="0"/>
              <a:t>; </a:t>
            </a:r>
            <a:r>
              <a:rPr lang="hu-HU" dirty="0" err="1" smtClean="0"/>
              <a:t>Hennart</a:t>
            </a:r>
            <a:r>
              <a:rPr lang="hu-HU" dirty="0" smtClean="0"/>
              <a:t>, </a:t>
            </a:r>
            <a:r>
              <a:rPr lang="hu-HU" dirty="0" err="1" smtClean="0"/>
              <a:t>Larimo</a:t>
            </a:r>
            <a:r>
              <a:rPr lang="hu-HU" dirty="0" smtClean="0"/>
              <a:t>, 1998 (</a:t>
            </a:r>
            <a:r>
              <a:rPr lang="hu-HU" dirty="0" err="1" smtClean="0"/>
              <a:t>cultural</a:t>
            </a:r>
            <a:r>
              <a:rPr lang="hu-HU" dirty="0" smtClean="0"/>
              <a:t> </a:t>
            </a:r>
            <a:r>
              <a:rPr lang="hu-HU" dirty="0" err="1" smtClean="0"/>
              <a:t>distance</a:t>
            </a:r>
            <a:r>
              <a:rPr lang="hu-HU" dirty="0" smtClean="0"/>
              <a:t> </a:t>
            </a:r>
            <a:r>
              <a:rPr lang="hu-HU" dirty="0" err="1" smtClean="0"/>
              <a:t>impact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ownership</a:t>
            </a:r>
            <a:r>
              <a:rPr lang="hu-HU" dirty="0" smtClean="0"/>
              <a:t>); </a:t>
            </a:r>
            <a:r>
              <a:rPr lang="hu-HU" dirty="0" err="1" smtClean="0"/>
              <a:t>Chen</a:t>
            </a:r>
            <a:r>
              <a:rPr lang="hu-HU" dirty="0" smtClean="0"/>
              <a:t>, 2011: </a:t>
            </a:r>
            <a:r>
              <a:rPr lang="hu-HU" dirty="0" err="1" smtClean="0"/>
              <a:t>impact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firm</a:t>
            </a:r>
            <a:r>
              <a:rPr lang="hu-HU" dirty="0" smtClean="0"/>
              <a:t> performance)</a:t>
            </a:r>
          </a:p>
          <a:p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Impact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on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the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intermediary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 country </a:t>
            </a:r>
            <a:r>
              <a:rPr lang="hu-HU" dirty="0" smtClean="0"/>
              <a:t>–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analysed</a:t>
            </a:r>
            <a:r>
              <a:rPr lang="hu-HU" dirty="0" smtClean="0"/>
              <a:t> </a:t>
            </a:r>
            <a:r>
              <a:rPr lang="hu-HU" dirty="0" err="1" smtClean="0"/>
              <a:t>yet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1037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513234"/>
          </a:xfrm>
        </p:spPr>
        <p:txBody>
          <a:bodyPr>
            <a:noAutofit/>
          </a:bodyPr>
          <a:lstStyle/>
          <a:p>
            <a:r>
              <a:rPr lang="hu-HU" sz="3300" b="1" dirty="0" smtClean="0"/>
              <a:t>Data</a:t>
            </a:r>
            <a:endParaRPr lang="en-GB" sz="3300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467544" y="4876006"/>
            <a:ext cx="7880784" cy="267493"/>
          </a:xfrm>
        </p:spPr>
        <p:txBody>
          <a:bodyPr/>
          <a:lstStyle/>
          <a:p>
            <a:r>
              <a:rPr lang="hu-HU" dirty="0" smtClean="0"/>
              <a:t>A Magyar Regionális Tudományi Társaság XVI. vándorgyűlése, Kecskemét, 2018. október 18.-19.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251520" y="915566"/>
            <a:ext cx="8892480" cy="4032448"/>
          </a:xfrm>
        </p:spPr>
        <p:txBody>
          <a:bodyPr>
            <a:normAutofit fontScale="62500" lnSpcReduction="20000"/>
          </a:bodyPr>
          <a:lstStyle/>
          <a:p>
            <a:r>
              <a:rPr lang="hu-HU" sz="2900" dirty="0" err="1" smtClean="0"/>
              <a:t>Up</a:t>
            </a:r>
            <a:r>
              <a:rPr lang="hu-HU" sz="2900" dirty="0" smtClean="0"/>
              <a:t> </a:t>
            </a:r>
            <a:r>
              <a:rPr lang="hu-HU" sz="2900" dirty="0" err="1" smtClean="0"/>
              <a:t>till</a:t>
            </a:r>
            <a:r>
              <a:rPr lang="hu-HU" sz="2900" dirty="0" smtClean="0"/>
              <a:t> </a:t>
            </a:r>
            <a:r>
              <a:rPr lang="hu-HU" sz="2900" dirty="0" err="1" smtClean="0"/>
              <a:t>recently</a:t>
            </a:r>
            <a:r>
              <a:rPr lang="hu-HU" sz="2900" dirty="0" smtClean="0"/>
              <a:t>: BOP FDI </a:t>
            </a:r>
            <a:r>
              <a:rPr lang="hu-HU" sz="2900" dirty="0" err="1" smtClean="0"/>
              <a:t>data</a:t>
            </a:r>
            <a:r>
              <a:rPr lang="hu-HU" sz="2900" dirty="0" smtClean="0"/>
              <a:t> </a:t>
            </a:r>
            <a:r>
              <a:rPr lang="hu-HU" sz="2900" dirty="0" err="1" smtClean="0"/>
              <a:t>published</a:t>
            </a:r>
            <a:r>
              <a:rPr lang="hu-HU" sz="2900" dirty="0" smtClean="0"/>
              <a:t> </a:t>
            </a:r>
            <a:r>
              <a:rPr lang="hu-HU" sz="2900" dirty="0" err="1" smtClean="0"/>
              <a:t>on</a:t>
            </a:r>
            <a:r>
              <a:rPr lang="hu-HU" sz="2900" dirty="0" smtClean="0"/>
              <a:t> </a:t>
            </a:r>
            <a:r>
              <a:rPr lang="en-US" sz="2900" b="1" dirty="0">
                <a:solidFill>
                  <a:schemeClr val="accent2">
                    <a:lumMod val="75000"/>
                  </a:schemeClr>
                </a:solidFill>
              </a:rPr>
              <a:t>immediate or direct investing country</a:t>
            </a:r>
            <a:endParaRPr lang="hu-HU" sz="29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900" b="1" dirty="0" smtClean="0">
                <a:solidFill>
                  <a:schemeClr val="accent2">
                    <a:lumMod val="75000"/>
                  </a:schemeClr>
                </a:solidFill>
              </a:rPr>
              <a:t>New </a:t>
            </a:r>
            <a:r>
              <a:rPr lang="en-US" sz="2900" b="1" dirty="0">
                <a:solidFill>
                  <a:schemeClr val="accent2">
                    <a:lumMod val="75000"/>
                  </a:schemeClr>
                </a:solidFill>
              </a:rPr>
              <a:t>databases</a:t>
            </a:r>
            <a:r>
              <a:rPr lang="en-US" sz="2900" dirty="0"/>
              <a:t>: BPM6 and </a:t>
            </a:r>
            <a:r>
              <a:rPr lang="en-US" sz="2900" dirty="0" smtClean="0"/>
              <a:t>B</a:t>
            </a:r>
            <a:r>
              <a:rPr lang="hu-HU" sz="2900" dirty="0" smtClean="0"/>
              <a:t>M</a:t>
            </a:r>
            <a:r>
              <a:rPr lang="en-US" sz="2900" dirty="0" smtClean="0"/>
              <a:t>D4</a:t>
            </a:r>
            <a:r>
              <a:rPr lang="hu-HU" sz="2900" dirty="0" smtClean="0"/>
              <a:t> (IMF, OECD)</a:t>
            </a:r>
            <a:r>
              <a:rPr lang="en-US" sz="2900" dirty="0" smtClean="0"/>
              <a:t> </a:t>
            </a:r>
            <a:r>
              <a:rPr lang="en-US" sz="2900" dirty="0"/>
              <a:t>– data on the </a:t>
            </a:r>
            <a:r>
              <a:rPr lang="en-US" sz="2900" b="1" dirty="0">
                <a:solidFill>
                  <a:schemeClr val="accent2">
                    <a:lumMod val="75000"/>
                  </a:schemeClr>
                </a:solidFill>
              </a:rPr>
              <a:t>ultimate </a:t>
            </a:r>
            <a:r>
              <a:rPr lang="hu-HU" sz="2900" b="1" dirty="0" err="1" smtClean="0">
                <a:solidFill>
                  <a:schemeClr val="accent2">
                    <a:lumMod val="75000"/>
                  </a:schemeClr>
                </a:solidFill>
              </a:rPr>
              <a:t>controlling</a:t>
            </a:r>
            <a:r>
              <a:rPr lang="hu-H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900" b="1" dirty="0" smtClean="0">
                <a:solidFill>
                  <a:schemeClr val="accent2">
                    <a:lumMod val="75000"/>
                  </a:schemeClr>
                </a:solidFill>
              </a:rPr>
              <a:t>investor</a:t>
            </a:r>
            <a:r>
              <a:rPr lang="hu-HU" sz="2900" b="1" dirty="0" smtClean="0">
                <a:solidFill>
                  <a:schemeClr val="accent2">
                    <a:lumMod val="75000"/>
                  </a:schemeClr>
                </a:solidFill>
              </a:rPr>
              <a:t>’s</a:t>
            </a:r>
            <a:r>
              <a:rPr lang="en-US" sz="2900" dirty="0" smtClean="0"/>
              <a:t> </a:t>
            </a:r>
            <a:r>
              <a:rPr lang="en-US" sz="2900" dirty="0"/>
              <a:t>country </a:t>
            </a:r>
          </a:p>
          <a:p>
            <a:pPr marL="0" indent="0">
              <a:buNone/>
            </a:pPr>
            <a:endParaRPr lang="hu-HU" sz="2900" dirty="0" smtClean="0"/>
          </a:p>
          <a:p>
            <a:r>
              <a:rPr lang="hu-HU" sz="3100" b="1" u="sng" dirty="0" err="1" smtClean="0"/>
              <a:t>Problems</a:t>
            </a:r>
            <a:r>
              <a:rPr lang="hu-HU" sz="3100" dirty="0" smtClean="0"/>
              <a:t> </a:t>
            </a:r>
            <a:r>
              <a:rPr lang="hu-HU" sz="3100" dirty="0" err="1" smtClean="0"/>
              <a:t>with</a:t>
            </a:r>
            <a:r>
              <a:rPr lang="hu-HU" sz="3100" dirty="0" smtClean="0"/>
              <a:t> </a:t>
            </a:r>
            <a:r>
              <a:rPr lang="hu-HU" sz="3100" dirty="0" err="1" smtClean="0"/>
              <a:t>the</a:t>
            </a:r>
            <a:r>
              <a:rPr lang="hu-HU" sz="3100" dirty="0" smtClean="0"/>
              <a:t> </a:t>
            </a:r>
            <a:r>
              <a:rPr lang="hu-HU" sz="3100" dirty="0" err="1" smtClean="0"/>
              <a:t>new</a:t>
            </a:r>
            <a:r>
              <a:rPr lang="hu-HU" sz="3100" dirty="0" smtClean="0"/>
              <a:t> </a:t>
            </a:r>
            <a:r>
              <a:rPr lang="hu-HU" sz="3100" dirty="0" err="1" smtClean="0"/>
              <a:t>databases</a:t>
            </a:r>
            <a:r>
              <a:rPr lang="hu-HU" sz="2900" dirty="0" smtClean="0"/>
              <a:t>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sz="2900" dirty="0" err="1" smtClean="0"/>
              <a:t>Available</a:t>
            </a:r>
            <a:r>
              <a:rPr lang="hu-HU" sz="2900" dirty="0" smtClean="0"/>
              <a:t> </a:t>
            </a:r>
            <a:r>
              <a:rPr lang="hu-HU" sz="2900" dirty="0" err="1" smtClean="0"/>
              <a:t>for</a:t>
            </a:r>
            <a:r>
              <a:rPr lang="hu-HU" sz="2900" dirty="0" smtClean="0"/>
              <a:t> a </a:t>
            </a:r>
            <a:r>
              <a:rPr lang="hu-HU" sz="2900" dirty="0" err="1" smtClean="0"/>
              <a:t>few</a:t>
            </a:r>
            <a:r>
              <a:rPr lang="hu-HU" sz="2900" dirty="0" smtClean="0"/>
              <a:t> </a:t>
            </a:r>
            <a:r>
              <a:rPr lang="hu-HU" sz="2900" dirty="0" err="1" smtClean="0"/>
              <a:t>countries</a:t>
            </a:r>
            <a:r>
              <a:rPr lang="hu-HU" sz="2900" dirty="0" smtClean="0"/>
              <a:t> </a:t>
            </a:r>
            <a:r>
              <a:rPr lang="hu-HU" sz="2900" dirty="0" err="1" smtClean="0"/>
              <a:t>only</a:t>
            </a:r>
            <a:r>
              <a:rPr lang="hu-HU" sz="2900" dirty="0" smtClean="0"/>
              <a:t> </a:t>
            </a:r>
            <a:r>
              <a:rPr lang="hu-HU" sz="2900" dirty="0" err="1" smtClean="0"/>
              <a:t>from</a:t>
            </a:r>
            <a:r>
              <a:rPr lang="hu-HU" sz="2900" dirty="0" smtClean="0"/>
              <a:t> OECD (CEE: </a:t>
            </a:r>
            <a:r>
              <a:rPr lang="hu-HU" sz="2900" dirty="0" err="1" smtClean="0"/>
              <a:t>Czech</a:t>
            </a:r>
            <a:r>
              <a:rPr lang="hu-HU" sz="2900" dirty="0" smtClean="0"/>
              <a:t> </a:t>
            </a:r>
            <a:r>
              <a:rPr lang="hu-HU" sz="2900" dirty="0" err="1" smtClean="0"/>
              <a:t>Rep</a:t>
            </a:r>
            <a:r>
              <a:rPr lang="hu-HU" sz="2900" dirty="0" smtClean="0"/>
              <a:t>., </a:t>
            </a:r>
            <a:r>
              <a:rPr lang="hu-HU" sz="2900" dirty="0" err="1" smtClean="0"/>
              <a:t>Estonia</a:t>
            </a:r>
            <a:r>
              <a:rPr lang="hu-HU" sz="2900" dirty="0" smtClean="0"/>
              <a:t>, Hungary and </a:t>
            </a:r>
            <a:r>
              <a:rPr lang="hu-HU" sz="2900" dirty="0" err="1" smtClean="0"/>
              <a:t>Poland</a:t>
            </a:r>
            <a:r>
              <a:rPr lang="hu-HU" sz="2900" dirty="0" smtClean="0"/>
              <a:t>; OECD: USA, </a:t>
            </a:r>
            <a:r>
              <a:rPr lang="hu-HU" sz="2900" dirty="0" err="1" smtClean="0"/>
              <a:t>Switzerland</a:t>
            </a:r>
            <a:r>
              <a:rPr lang="hu-HU" sz="2900" dirty="0" smtClean="0"/>
              <a:t>, and </a:t>
            </a:r>
            <a:r>
              <a:rPr lang="hu-HU" sz="2900" dirty="0" err="1" smtClean="0"/>
              <a:t>Italy</a:t>
            </a:r>
            <a:r>
              <a:rPr lang="hu-HU" sz="2900" dirty="0" smtClean="0"/>
              <a:t>);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sz="2900" dirty="0" err="1" smtClean="0"/>
              <a:t>Certain</a:t>
            </a:r>
            <a:r>
              <a:rPr lang="hu-HU" sz="2900" dirty="0" smtClean="0"/>
              <a:t> </a:t>
            </a:r>
            <a:r>
              <a:rPr lang="hu-HU" sz="2900" dirty="0" err="1" smtClean="0"/>
              <a:t>countries</a:t>
            </a:r>
            <a:r>
              <a:rPr lang="hu-HU" sz="2900" dirty="0" smtClean="0"/>
              <a:t>’ </a:t>
            </a:r>
            <a:r>
              <a:rPr lang="hu-HU" sz="2900" dirty="0" err="1" smtClean="0"/>
              <a:t>national</a:t>
            </a:r>
            <a:r>
              <a:rPr lang="hu-HU" sz="2900" dirty="0" smtClean="0"/>
              <a:t> </a:t>
            </a:r>
            <a:r>
              <a:rPr lang="hu-HU" sz="2900" dirty="0" err="1" smtClean="0"/>
              <a:t>banks</a:t>
            </a:r>
            <a:r>
              <a:rPr lang="hu-HU" sz="2900" dirty="0" smtClean="0"/>
              <a:t> </a:t>
            </a:r>
            <a:r>
              <a:rPr lang="hu-HU" sz="2900" dirty="0" err="1" smtClean="0"/>
              <a:t>publish</a:t>
            </a:r>
            <a:r>
              <a:rPr lang="hu-HU" sz="2900" dirty="0" smtClean="0"/>
              <a:t> </a:t>
            </a:r>
            <a:r>
              <a:rPr lang="hu-HU" sz="2900" dirty="0" err="1" smtClean="0"/>
              <a:t>preliminary</a:t>
            </a:r>
            <a:r>
              <a:rPr lang="hu-HU" sz="2900" dirty="0" smtClean="0"/>
              <a:t> </a:t>
            </a:r>
            <a:r>
              <a:rPr lang="hu-HU" sz="2900" dirty="0" err="1" smtClean="0"/>
              <a:t>data</a:t>
            </a:r>
            <a:r>
              <a:rPr lang="hu-HU" sz="2900" dirty="0" smtClean="0"/>
              <a:t> (</a:t>
            </a:r>
            <a:r>
              <a:rPr lang="hu-HU" sz="2900" dirty="0" err="1" smtClean="0"/>
              <a:t>Austria</a:t>
            </a:r>
            <a:r>
              <a:rPr lang="hu-HU" sz="2900" dirty="0" smtClean="0"/>
              <a:t>, France, </a:t>
            </a:r>
            <a:r>
              <a:rPr lang="hu-HU" sz="2900" dirty="0" err="1" smtClean="0"/>
              <a:t>Germany</a:t>
            </a:r>
            <a:r>
              <a:rPr lang="hu-HU" sz="2900" dirty="0" smtClean="0"/>
              <a:t>, UK)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sz="2900" dirty="0" smtClean="0"/>
              <a:t>Maximum 3 </a:t>
            </a:r>
            <a:r>
              <a:rPr lang="hu-HU" sz="2900" dirty="0" err="1" smtClean="0"/>
              <a:t>years</a:t>
            </a:r>
            <a:r>
              <a:rPr lang="hu-HU" sz="2900" dirty="0" smtClean="0"/>
              <a:t> </a:t>
            </a:r>
            <a:r>
              <a:rPr lang="hu-HU" sz="2900" dirty="0" err="1" smtClean="0"/>
              <a:t>covered</a:t>
            </a:r>
            <a:r>
              <a:rPr lang="hu-HU" sz="2900" dirty="0" smtClean="0"/>
              <a:t> (2014, 2015 and 2016)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sz="2900" dirty="0" err="1" smtClean="0"/>
              <a:t>For</a:t>
            </a:r>
            <a:r>
              <a:rPr lang="hu-HU" sz="2900" dirty="0" smtClean="0"/>
              <a:t> </a:t>
            </a:r>
            <a:r>
              <a:rPr lang="hu-HU" sz="2900" dirty="0" err="1" smtClean="0"/>
              <a:t>inward</a:t>
            </a:r>
            <a:r>
              <a:rPr lang="hu-HU" sz="2900" dirty="0" smtClean="0"/>
              <a:t> FDI </a:t>
            </a:r>
            <a:r>
              <a:rPr lang="hu-HU" sz="2900" dirty="0" err="1" smtClean="0"/>
              <a:t>only</a:t>
            </a:r>
            <a:r>
              <a:rPr lang="hu-HU" sz="2900" dirty="0" smtClean="0"/>
              <a:t> (no </a:t>
            </a:r>
            <a:r>
              <a:rPr lang="hu-HU" sz="2900" dirty="0" err="1" smtClean="0"/>
              <a:t>mirror</a:t>
            </a:r>
            <a:r>
              <a:rPr lang="hu-HU" sz="2900" dirty="0" smtClean="0"/>
              <a:t> </a:t>
            </a:r>
            <a:r>
              <a:rPr lang="hu-HU" sz="2900" dirty="0" err="1" smtClean="0"/>
              <a:t>comparison</a:t>
            </a:r>
            <a:r>
              <a:rPr lang="hu-HU" sz="2900" dirty="0" smtClean="0"/>
              <a:t>);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sz="2900" dirty="0" err="1" smtClean="0"/>
              <a:t>Controlling</a:t>
            </a:r>
            <a:r>
              <a:rPr lang="hu-HU" sz="2900" dirty="0" smtClean="0"/>
              <a:t> </a:t>
            </a:r>
            <a:r>
              <a:rPr lang="hu-HU" sz="2900" dirty="0" err="1" smtClean="0"/>
              <a:t>owner</a:t>
            </a:r>
            <a:r>
              <a:rPr lang="hu-HU" sz="2900" dirty="0" smtClean="0"/>
              <a:t> (</a:t>
            </a:r>
            <a:r>
              <a:rPr lang="hu-HU" sz="2900" dirty="0" err="1" smtClean="0"/>
              <a:t>with</a:t>
            </a:r>
            <a:r>
              <a:rPr lang="hu-HU" sz="2900" dirty="0" smtClean="0"/>
              <a:t> </a:t>
            </a:r>
            <a:r>
              <a:rPr lang="hu-HU" sz="2900" dirty="0" err="1" smtClean="0"/>
              <a:t>above</a:t>
            </a:r>
            <a:r>
              <a:rPr lang="hu-HU" sz="2900" dirty="0" smtClean="0"/>
              <a:t> </a:t>
            </a:r>
            <a:r>
              <a:rPr lang="hu-HU" sz="2900" b="1" dirty="0" smtClean="0">
                <a:solidFill>
                  <a:srgbClr val="FF0000"/>
                </a:solidFill>
              </a:rPr>
              <a:t>50 %</a:t>
            </a:r>
            <a:r>
              <a:rPr lang="hu-HU" sz="2900" dirty="0" smtClean="0"/>
              <a:t> </a:t>
            </a:r>
            <a:r>
              <a:rPr lang="hu-HU" sz="2900" dirty="0" err="1" smtClean="0"/>
              <a:t>total</a:t>
            </a:r>
            <a:r>
              <a:rPr lang="hu-HU" sz="2900" dirty="0" smtClean="0"/>
              <a:t> </a:t>
            </a:r>
            <a:r>
              <a:rPr lang="hu-HU" sz="2900" dirty="0" err="1" smtClean="0"/>
              <a:t>ownership</a:t>
            </a:r>
            <a:r>
              <a:rPr lang="hu-HU" sz="2900" dirty="0" smtClean="0"/>
              <a:t> </a:t>
            </a:r>
            <a:r>
              <a:rPr lang="hu-HU" sz="2900" dirty="0" err="1" smtClean="0"/>
              <a:t>share</a:t>
            </a:r>
            <a:r>
              <a:rPr lang="hu-HU" sz="2900" dirty="0" smtClean="0"/>
              <a:t>) – </a:t>
            </a:r>
            <a:r>
              <a:rPr lang="hu-HU" sz="2900" dirty="0" err="1" smtClean="0"/>
              <a:t>some</a:t>
            </a:r>
            <a:r>
              <a:rPr lang="hu-HU" sz="2900" dirty="0" smtClean="0"/>
              <a:t> FDI is </a:t>
            </a:r>
            <a:r>
              <a:rPr lang="hu-HU" sz="2900" dirty="0" err="1" smtClean="0"/>
              <a:t>lost</a:t>
            </a:r>
            <a:r>
              <a:rPr lang="hu-HU" sz="2900" dirty="0" smtClean="0"/>
              <a:t>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sz="2900" dirty="0" err="1" smtClean="0"/>
              <a:t>Problematic</a:t>
            </a:r>
            <a:r>
              <a:rPr lang="hu-HU" sz="2900" dirty="0" smtClean="0"/>
              <a:t> </a:t>
            </a:r>
            <a:r>
              <a:rPr lang="hu-HU" sz="2900" dirty="0" err="1" smtClean="0"/>
              <a:t>cases</a:t>
            </a:r>
            <a:r>
              <a:rPr lang="hu-HU" sz="2900" dirty="0" smtClean="0"/>
              <a:t> </a:t>
            </a:r>
            <a:r>
              <a:rPr lang="hu-HU" sz="2900" dirty="0" err="1" smtClean="0"/>
              <a:t>are</a:t>
            </a:r>
            <a:r>
              <a:rPr lang="hu-HU" sz="2900" dirty="0" smtClean="0"/>
              <a:t> </a:t>
            </a:r>
            <a:r>
              <a:rPr lang="hu-HU" sz="2900" dirty="0" err="1" smtClean="0"/>
              <a:t>assigned</a:t>
            </a:r>
            <a:r>
              <a:rPr lang="hu-HU" sz="2900" dirty="0" smtClean="0"/>
              <a:t> </a:t>
            </a:r>
            <a:r>
              <a:rPr lang="hu-HU" sz="2900" dirty="0" err="1" smtClean="0"/>
              <a:t>to</a:t>
            </a:r>
            <a:r>
              <a:rPr lang="hu-HU" sz="2900" dirty="0" smtClean="0"/>
              <a:t> </a:t>
            </a:r>
            <a:r>
              <a:rPr lang="hu-HU" sz="2900" dirty="0" err="1" smtClean="0"/>
              <a:t>the</a:t>
            </a:r>
            <a:r>
              <a:rPr lang="hu-HU" sz="2900" dirty="0" smtClean="0"/>
              <a:t> </a:t>
            </a:r>
            <a:r>
              <a:rPr lang="hu-HU" sz="2900" dirty="0" err="1" smtClean="0"/>
              <a:t>immediate</a:t>
            </a:r>
            <a:r>
              <a:rPr lang="hu-HU" sz="2900" dirty="0" smtClean="0"/>
              <a:t> </a:t>
            </a:r>
            <a:r>
              <a:rPr lang="hu-HU" sz="2900" dirty="0" err="1" smtClean="0"/>
              <a:t>investor</a:t>
            </a:r>
            <a:r>
              <a:rPr lang="hu-HU" sz="2900" dirty="0" smtClean="0"/>
              <a:t>.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sz="3400" b="1" i="1" dirty="0" err="1" smtClean="0">
                <a:solidFill>
                  <a:schemeClr val="accent2">
                    <a:lumMod val="75000"/>
                  </a:schemeClr>
                </a:solidFill>
              </a:rPr>
              <a:t>But</a:t>
            </a:r>
            <a:r>
              <a:rPr lang="hu-HU" sz="3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3400" b="1" i="1" dirty="0" err="1" smtClean="0">
                <a:solidFill>
                  <a:schemeClr val="accent2">
                    <a:lumMod val="75000"/>
                  </a:schemeClr>
                </a:solidFill>
              </a:rPr>
              <a:t>still</a:t>
            </a:r>
            <a:r>
              <a:rPr lang="hu-HU" sz="3400" b="1" i="1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hu-HU" sz="3400" b="1" i="1" dirty="0" err="1" smtClean="0">
                <a:solidFill>
                  <a:schemeClr val="accent2">
                    <a:lumMod val="75000"/>
                  </a:schemeClr>
                </a:solidFill>
              </a:rPr>
              <a:t>interesting</a:t>
            </a:r>
            <a:r>
              <a:rPr lang="hu-HU" sz="3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3400" b="1" i="1" dirty="0" err="1" smtClean="0">
                <a:solidFill>
                  <a:schemeClr val="accent2">
                    <a:lumMod val="75000"/>
                  </a:schemeClr>
                </a:solidFill>
              </a:rPr>
              <a:t>insights</a:t>
            </a:r>
            <a:r>
              <a:rPr lang="hu-HU" sz="3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3400" b="1" i="1" dirty="0" err="1" smtClean="0">
                <a:solidFill>
                  <a:schemeClr val="accent2">
                    <a:lumMod val="75000"/>
                  </a:schemeClr>
                </a:solidFill>
              </a:rPr>
              <a:t>into</a:t>
            </a:r>
            <a:r>
              <a:rPr lang="hu-HU" sz="3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3400" b="1" i="1" dirty="0" err="1" smtClean="0">
                <a:solidFill>
                  <a:schemeClr val="accent2">
                    <a:lumMod val="75000"/>
                  </a:schemeClr>
                </a:solidFill>
              </a:rPr>
              <a:t>who</a:t>
            </a:r>
            <a:r>
              <a:rPr lang="hu-HU" sz="3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3400" b="1" i="1" dirty="0" err="1" smtClean="0">
                <a:solidFill>
                  <a:schemeClr val="accent2">
                    <a:lumMod val="75000"/>
                  </a:schemeClr>
                </a:solidFill>
              </a:rPr>
              <a:t>really</a:t>
            </a:r>
            <a:r>
              <a:rPr lang="hu-HU" sz="3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3400" b="1" i="1" dirty="0" err="1" smtClean="0">
                <a:solidFill>
                  <a:schemeClr val="accent2">
                    <a:lumMod val="75000"/>
                  </a:schemeClr>
                </a:solidFill>
              </a:rPr>
              <a:t>invests</a:t>
            </a:r>
            <a:r>
              <a:rPr lang="hu-HU" sz="3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3400" b="1" i="1" dirty="0" err="1" smtClean="0">
                <a:solidFill>
                  <a:schemeClr val="accent2">
                    <a:lumMod val="75000"/>
                  </a:schemeClr>
                </a:solidFill>
              </a:rPr>
              <a:t>in</a:t>
            </a:r>
            <a:r>
              <a:rPr lang="hu-HU" sz="3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3400" b="1" i="1" dirty="0" err="1" smtClean="0">
                <a:solidFill>
                  <a:schemeClr val="accent2">
                    <a:lumMod val="75000"/>
                  </a:schemeClr>
                </a:solidFill>
              </a:rPr>
              <a:t>your</a:t>
            </a:r>
            <a:r>
              <a:rPr lang="hu-HU" sz="3400" b="1" i="1" dirty="0" smtClean="0">
                <a:solidFill>
                  <a:schemeClr val="accent2">
                    <a:lumMod val="75000"/>
                  </a:schemeClr>
                </a:solidFill>
              </a:rPr>
              <a:t> country</a:t>
            </a:r>
            <a:endParaRPr lang="en-GB" sz="3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76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Key </a:t>
            </a:r>
            <a:r>
              <a:rPr lang="hu-HU" b="1" dirty="0" err="1" smtClean="0"/>
              <a:t>concepts</a:t>
            </a:r>
            <a:endParaRPr lang="en-GB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539552" y="4803998"/>
            <a:ext cx="7808776" cy="339501"/>
          </a:xfrm>
        </p:spPr>
        <p:txBody>
          <a:bodyPr/>
          <a:lstStyle/>
          <a:p>
            <a:r>
              <a:rPr lang="hu-HU" dirty="0" smtClean="0"/>
              <a:t>A Magyar Regionális Tudományi Társaság XVI. vándorgyűlése, Kecskemét, 2018. október 18.-19.</a:t>
            </a:r>
            <a:endParaRPr lang="en-GB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Indirect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 FDI</a:t>
            </a:r>
            <a:r>
              <a:rPr lang="hu-HU" dirty="0" smtClean="0"/>
              <a:t>: </a:t>
            </a:r>
            <a:r>
              <a:rPr lang="en-US" dirty="0"/>
              <a:t>Indirect FDI means the utilization of </a:t>
            </a:r>
            <a:r>
              <a:rPr lang="en-US" dirty="0" err="1" smtClean="0"/>
              <a:t>aff</a:t>
            </a:r>
            <a:r>
              <a:rPr lang="hu-HU" dirty="0" smtClean="0"/>
              <a:t>il</a:t>
            </a:r>
            <a:r>
              <a:rPr lang="en-US" dirty="0" err="1" smtClean="0"/>
              <a:t>iates</a:t>
            </a:r>
            <a:r>
              <a:rPr lang="en-US" dirty="0" smtClean="0"/>
              <a:t> </a:t>
            </a:r>
            <a:r>
              <a:rPr lang="en-US" dirty="0"/>
              <a:t>abroad as intermediaries </a:t>
            </a:r>
            <a:r>
              <a:rPr lang="en-US" dirty="0" smtClean="0"/>
              <a:t>for</a:t>
            </a:r>
            <a:r>
              <a:rPr lang="hu-HU" dirty="0" smtClean="0"/>
              <a:t> </a:t>
            </a:r>
            <a:r>
              <a:rPr lang="en-US" dirty="0" smtClean="0"/>
              <a:t>investment </a:t>
            </a:r>
            <a:r>
              <a:rPr lang="en-US" dirty="0"/>
              <a:t>in third countries.</a:t>
            </a:r>
            <a:endParaRPr lang="hu-HU" dirty="0" smtClean="0"/>
          </a:p>
          <a:p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Roundtripping</a:t>
            </a:r>
            <a:r>
              <a:rPr lang="hu-HU" dirty="0" smtClean="0"/>
              <a:t>: Capital</a:t>
            </a:r>
            <a:r>
              <a:rPr lang="en-US" dirty="0" smtClean="0"/>
              <a:t> </a:t>
            </a:r>
            <a:r>
              <a:rPr lang="en-US" dirty="0" err="1"/>
              <a:t>channelled</a:t>
            </a:r>
            <a:r>
              <a:rPr lang="en-US" dirty="0"/>
              <a:t> abroad by resident investors and returned to the domestic economy in the form of </a:t>
            </a:r>
            <a:r>
              <a:rPr lang="en-US" dirty="0" smtClean="0"/>
              <a:t>FDI</a:t>
            </a:r>
            <a:r>
              <a:rPr lang="hu-HU" dirty="0"/>
              <a:t>.</a:t>
            </a:r>
            <a:endParaRPr lang="hu-HU" dirty="0" smtClean="0"/>
          </a:p>
          <a:p>
            <a:r>
              <a:rPr lang="hu-HU" dirty="0" smtClean="0"/>
              <a:t>(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Transshipment</a:t>
            </a:r>
            <a:r>
              <a:rPr lang="hu-HU" dirty="0" smtClean="0"/>
              <a:t>: </a:t>
            </a:r>
            <a:r>
              <a:rPr lang="hu-HU" dirty="0" err="1" smtClean="0"/>
              <a:t>inclusion</a:t>
            </a:r>
            <a:r>
              <a:rPr lang="hu-HU" dirty="0" smtClean="0"/>
              <a:t> of a </a:t>
            </a:r>
            <a:r>
              <a:rPr lang="hu-HU" dirty="0" err="1" smtClean="0"/>
              <a:t>third</a:t>
            </a:r>
            <a:r>
              <a:rPr lang="hu-HU" dirty="0" smtClean="0"/>
              <a:t> (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further</a:t>
            </a:r>
            <a:r>
              <a:rPr lang="hu-HU" dirty="0" smtClean="0"/>
              <a:t>) country </a:t>
            </a:r>
            <a:r>
              <a:rPr lang="hu-HU" dirty="0" err="1" smtClean="0"/>
              <a:t>between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home</a:t>
            </a:r>
            <a:r>
              <a:rPr lang="hu-HU" dirty="0" smtClean="0"/>
              <a:t> and </a:t>
            </a:r>
            <a:r>
              <a:rPr lang="hu-HU" dirty="0" err="1" smtClean="0"/>
              <a:t>host</a:t>
            </a:r>
            <a:r>
              <a:rPr lang="hu-HU" dirty="0" smtClean="0"/>
              <a:t> </a:t>
            </a:r>
            <a:r>
              <a:rPr lang="hu-HU" dirty="0" err="1" smtClean="0"/>
              <a:t>countries</a:t>
            </a:r>
            <a:r>
              <a:rPr lang="hu-HU" dirty="0" smtClean="0"/>
              <a:t> of FDI – </a:t>
            </a:r>
            <a:r>
              <a:rPr lang="hu-HU" dirty="0" err="1" smtClean="0"/>
              <a:t>basically</a:t>
            </a:r>
            <a:r>
              <a:rPr lang="hu-HU" dirty="0" smtClean="0"/>
              <a:t> </a:t>
            </a:r>
            <a:r>
              <a:rPr lang="hu-HU" dirty="0" err="1" smtClean="0"/>
              <a:t>equals</a:t>
            </a:r>
            <a:r>
              <a:rPr lang="hu-HU" dirty="0" smtClean="0"/>
              <a:t> </a:t>
            </a:r>
            <a:r>
              <a:rPr lang="hu-HU" dirty="0" err="1" smtClean="0"/>
              <a:t>indirect</a:t>
            </a:r>
            <a:r>
              <a:rPr lang="hu-HU" dirty="0" smtClean="0"/>
              <a:t>)</a:t>
            </a:r>
          </a:p>
          <a:p>
            <a:r>
              <a:rPr lang="hu-HU" dirty="0" err="1" smtClean="0"/>
              <a:t>Creation</a:t>
            </a:r>
            <a:r>
              <a:rPr lang="hu-HU" dirty="0" smtClean="0"/>
              <a:t> of </a:t>
            </a:r>
            <a:r>
              <a:rPr lang="hu-HU" dirty="0" err="1" smtClean="0"/>
              <a:t>ownership-chains</a:t>
            </a:r>
            <a:r>
              <a:rPr lang="hu-HU" dirty="0" smtClean="0"/>
              <a:t> –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double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triple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or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 more </a:t>
            </a:r>
            <a:r>
              <a:rPr lang="hu-HU" b="1" dirty="0" err="1" smtClean="0">
                <a:solidFill>
                  <a:schemeClr val="accent2">
                    <a:lumMod val="75000"/>
                  </a:schemeClr>
                </a:solidFill>
              </a:rPr>
              <a:t>counting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 of FDI</a:t>
            </a:r>
            <a:r>
              <a:rPr lang="hu-HU" dirty="0" smtClean="0"/>
              <a:t> (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foreign</a:t>
            </a:r>
            <a:r>
              <a:rPr lang="hu-HU" dirty="0" smtClean="0"/>
              <a:t> trade </a:t>
            </a:r>
            <a:r>
              <a:rPr lang="hu-HU" dirty="0" err="1" smtClean="0"/>
              <a:t>due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GVCs</a:t>
            </a:r>
            <a:r>
              <a:rPr lang="hu-HU" dirty="0" smtClean="0"/>
              <a:t> – </a:t>
            </a:r>
            <a:r>
              <a:rPr lang="hu-HU" dirty="0" err="1" smtClean="0"/>
              <a:t>TiVA</a:t>
            </a:r>
            <a:r>
              <a:rPr lang="hu-HU" dirty="0" smtClean="0"/>
              <a:t>, WIOD </a:t>
            </a:r>
            <a:r>
              <a:rPr lang="hu-HU" dirty="0" err="1" smtClean="0"/>
              <a:t>databases</a:t>
            </a:r>
            <a:r>
              <a:rPr lang="hu-HU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997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500" b="1" dirty="0" err="1">
                <a:solidFill>
                  <a:srgbClr val="9FB8CD">
                    <a:lumMod val="75000"/>
                  </a:srgbClr>
                </a:solidFill>
              </a:rPr>
              <a:t>Who</a:t>
            </a:r>
            <a:r>
              <a:rPr lang="hu-HU" sz="2500" b="1" dirty="0">
                <a:solidFill>
                  <a:srgbClr val="9FB8CD">
                    <a:lumMod val="75000"/>
                  </a:srgbClr>
                </a:solidFill>
              </a:rPr>
              <a:t> </a:t>
            </a:r>
            <a:r>
              <a:rPr lang="hu-HU" sz="2500" b="1" dirty="0" err="1">
                <a:solidFill>
                  <a:srgbClr val="9FB8CD">
                    <a:lumMod val="75000"/>
                  </a:srgbClr>
                </a:solidFill>
              </a:rPr>
              <a:t>really</a:t>
            </a:r>
            <a:r>
              <a:rPr lang="hu-HU" sz="2500" b="1" dirty="0">
                <a:solidFill>
                  <a:srgbClr val="9FB8CD">
                    <a:lumMod val="75000"/>
                  </a:srgbClr>
                </a:solidFill>
              </a:rPr>
              <a:t> </a:t>
            </a:r>
            <a:r>
              <a:rPr lang="hu-HU" sz="2500" b="1" dirty="0" err="1">
                <a:solidFill>
                  <a:srgbClr val="9FB8CD">
                    <a:lumMod val="75000"/>
                  </a:srgbClr>
                </a:solidFill>
              </a:rPr>
              <a:t>invests</a:t>
            </a:r>
            <a:r>
              <a:rPr lang="hu-HU" sz="2500" b="1" dirty="0">
                <a:solidFill>
                  <a:srgbClr val="9FB8CD">
                    <a:lumMod val="75000"/>
                  </a:srgbClr>
                </a:solidFill>
              </a:rPr>
              <a:t> </a:t>
            </a:r>
            <a:r>
              <a:rPr lang="hu-HU" sz="2500" b="1" dirty="0" err="1">
                <a:solidFill>
                  <a:srgbClr val="9FB8CD">
                    <a:lumMod val="75000"/>
                  </a:srgbClr>
                </a:solidFill>
              </a:rPr>
              <a:t>in</a:t>
            </a:r>
            <a:r>
              <a:rPr lang="hu-HU" sz="2500" b="1" dirty="0">
                <a:solidFill>
                  <a:srgbClr val="9FB8CD">
                    <a:lumMod val="75000"/>
                  </a:srgbClr>
                </a:solidFill>
              </a:rPr>
              <a:t> CEE: CZ, HU, PL, 2016 (</a:t>
            </a:r>
            <a:r>
              <a:rPr lang="hu-HU" sz="2500" b="1" dirty="0" err="1">
                <a:solidFill>
                  <a:srgbClr val="9FB8CD">
                    <a:lumMod val="75000"/>
                  </a:srgbClr>
                </a:solidFill>
              </a:rPr>
              <a:t>million</a:t>
            </a:r>
            <a:r>
              <a:rPr lang="hu-HU" sz="2500" b="1" dirty="0">
                <a:solidFill>
                  <a:srgbClr val="9FB8CD">
                    <a:lumMod val="75000"/>
                  </a:srgbClr>
                </a:solidFill>
              </a:rPr>
              <a:t> USD</a:t>
            </a:r>
            <a:r>
              <a:rPr lang="hu-HU" sz="2500" b="1" dirty="0" smtClean="0">
                <a:solidFill>
                  <a:srgbClr val="9FB8CD">
                    <a:lumMod val="75000"/>
                  </a:srgbClr>
                </a:solidFill>
              </a:rPr>
              <a:t>): </a:t>
            </a:r>
            <a:r>
              <a:rPr lang="hu-HU" sz="2500" b="1" dirty="0" smtClean="0">
                <a:solidFill>
                  <a:schemeClr val="tx1"/>
                </a:solidFill>
              </a:rPr>
              <a:t>Top 10 </a:t>
            </a:r>
            <a:r>
              <a:rPr lang="hu-HU" sz="2500" b="1" dirty="0" err="1" smtClean="0">
                <a:solidFill>
                  <a:schemeClr val="tx1"/>
                </a:solidFill>
              </a:rPr>
              <a:t>investors</a:t>
            </a:r>
            <a:endParaRPr lang="en-GB" sz="2500" dirty="0">
              <a:solidFill>
                <a:schemeClr val="tx1"/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971600" y="4876006"/>
            <a:ext cx="7848872" cy="165576"/>
          </a:xfrm>
        </p:spPr>
        <p:txBody>
          <a:bodyPr/>
          <a:lstStyle/>
          <a:p>
            <a:r>
              <a:rPr lang="hu-HU" dirty="0" smtClean="0"/>
              <a:t>A Magyar Regionális Tudományi Társaság XVI. vándorgyűlése, Kecskemét, 2018. október 18.-19.</a:t>
            </a:r>
            <a:endParaRPr lang="en-GB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sz="quarter" idx="1"/>
          </p:nvPr>
        </p:nvGraphicFramePr>
        <p:xfrm>
          <a:off x="457200" y="914400"/>
          <a:ext cx="8229600" cy="3703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208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14300"/>
            <a:ext cx="9144000" cy="369218"/>
          </a:xfrm>
        </p:spPr>
        <p:txBody>
          <a:bodyPr>
            <a:noAutofit/>
          </a:bodyPr>
          <a:lstStyle/>
          <a:p>
            <a:r>
              <a:rPr lang="hu-HU" sz="2300" b="1" dirty="0" err="1" smtClean="0">
                <a:solidFill>
                  <a:schemeClr val="accent2">
                    <a:lumMod val="75000"/>
                  </a:schemeClr>
                </a:solidFill>
              </a:rPr>
              <a:t>Who</a:t>
            </a:r>
            <a:r>
              <a:rPr lang="hu-HU" sz="23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2300" b="1" dirty="0" err="1" smtClean="0">
                <a:solidFill>
                  <a:schemeClr val="accent2">
                    <a:lumMod val="75000"/>
                  </a:schemeClr>
                </a:solidFill>
              </a:rPr>
              <a:t>really</a:t>
            </a:r>
            <a:r>
              <a:rPr lang="hu-HU" sz="23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2300" b="1" dirty="0" err="1" smtClean="0">
                <a:solidFill>
                  <a:schemeClr val="accent2">
                    <a:lumMod val="75000"/>
                  </a:schemeClr>
                </a:solidFill>
              </a:rPr>
              <a:t>invests</a:t>
            </a:r>
            <a:r>
              <a:rPr lang="hu-HU" sz="23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u-HU" sz="2300" b="1" dirty="0" err="1" smtClean="0">
                <a:solidFill>
                  <a:schemeClr val="accent2">
                    <a:lumMod val="75000"/>
                  </a:schemeClr>
                </a:solidFill>
              </a:rPr>
              <a:t>in</a:t>
            </a:r>
            <a:r>
              <a:rPr lang="hu-HU" sz="2300" b="1" dirty="0" smtClean="0">
                <a:solidFill>
                  <a:schemeClr val="accent2">
                    <a:lumMod val="75000"/>
                  </a:schemeClr>
                </a:solidFill>
              </a:rPr>
              <a:t> CEE: CZ, HU, PL, 2016 (</a:t>
            </a:r>
            <a:r>
              <a:rPr lang="hu-HU" sz="2300" b="1" dirty="0" err="1" smtClean="0">
                <a:solidFill>
                  <a:schemeClr val="accent2">
                    <a:lumMod val="75000"/>
                  </a:schemeClr>
                </a:solidFill>
              </a:rPr>
              <a:t>million</a:t>
            </a:r>
            <a:r>
              <a:rPr lang="hu-HU" sz="2300" b="1" dirty="0" smtClean="0">
                <a:solidFill>
                  <a:schemeClr val="accent2">
                    <a:lumMod val="75000"/>
                  </a:schemeClr>
                </a:solidFill>
              </a:rPr>
              <a:t> USD)</a:t>
            </a:r>
            <a:endParaRPr lang="en-GB" sz="23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755576" y="4731990"/>
            <a:ext cx="6696744" cy="309593"/>
          </a:xfrm>
        </p:spPr>
        <p:txBody>
          <a:bodyPr/>
          <a:lstStyle/>
          <a:p>
            <a:r>
              <a:rPr lang="hu-HU" dirty="0" smtClean="0"/>
              <a:t>A Magyar Regionális Tudományi Társaság XVI. vándorgyűlése, Kecskemét, 2018. október 18.-19.</a:t>
            </a:r>
            <a:endParaRPr lang="en-GB" dirty="0"/>
          </a:p>
        </p:txBody>
      </p:sp>
      <p:pic>
        <p:nvPicPr>
          <p:cNvPr id="5" name="Tartalom helye 4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1510"/>
            <a:ext cx="9144000" cy="47319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61885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ó">
  <a:themeElements>
    <a:clrScheme name="Origó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ó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ó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722</TotalTime>
  <Words>2312</Words>
  <Application>Microsoft Office PowerPoint</Application>
  <PresentationFormat>Diavetítés a képernyőre (16:9 oldalarány)</PresentationFormat>
  <Paragraphs>254</Paragraphs>
  <Slides>28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28</vt:i4>
      </vt:variant>
    </vt:vector>
  </HeadingPairs>
  <TitlesOfParts>
    <vt:vector size="29" baseType="lpstr">
      <vt:lpstr>Origó</vt:lpstr>
      <vt:lpstr>Who really invests in CEE?</vt:lpstr>
      <vt:lpstr>Outline</vt:lpstr>
      <vt:lpstr>Background </vt:lpstr>
      <vt:lpstr> Owners of top Hungarian companies (sales)</vt:lpstr>
      <vt:lpstr>Why is it important who really invests in a country? Theory and empirics</vt:lpstr>
      <vt:lpstr>Data</vt:lpstr>
      <vt:lpstr>Key concepts</vt:lpstr>
      <vt:lpstr>Who really invests in CEE: CZ, HU, PL, 2016 (million USD): Top 10 investors</vt:lpstr>
      <vt:lpstr>Who really invests in CEE: CZ, HU, PL, 2016 (million USD)</vt:lpstr>
      <vt:lpstr>Who really invests in CEE?</vt:lpstr>
      <vt:lpstr>Who has not invested so much in CEE compared to what we thought previously?</vt:lpstr>
      <vt:lpstr>Country case: Germany</vt:lpstr>
      <vt:lpstr>The case of Audi: turning Hungarian FDI statistics upside down</vt:lpstr>
      <vt:lpstr>Country case:USA</vt:lpstr>
      <vt:lpstr>Explains the negative value for HU:</vt:lpstr>
      <vt:lpstr>Country case: China</vt:lpstr>
      <vt:lpstr>The case of Hungary: selected Chinese FDI projects</vt:lpstr>
      <vt:lpstr>Roundtripping (when the ultimate owner is domestic)</vt:lpstr>
      <vt:lpstr>„Real” share of EU FDI in CEE: much lower</vt:lpstr>
      <vt:lpstr>Level of intraregional (intra-CEE) FDI: overall slightly lower (CZ higher, HU lower)</vt:lpstr>
      <vt:lpstr>Econometric analysis  (work in progress, preliminary)</vt:lpstr>
      <vt:lpstr>Conclusions and consequences for policy</vt:lpstr>
      <vt:lpstr>PowerPoint bemutató</vt:lpstr>
      <vt:lpstr>Future research</vt:lpstr>
      <vt:lpstr>Thank you for your attention!</vt:lpstr>
      <vt:lpstr>Immediate versus ultimate investors: Czech Republic (2016, million USD, OECD)</vt:lpstr>
      <vt:lpstr>Immediate versus ultimate investors: Hungary (2016, million USD - HNB)</vt:lpstr>
      <vt:lpstr>Immediate versus ultimate investors: Poland (2016, million USD, OECD)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really invests in CEE?</dc:title>
  <dc:creator>Magdi</dc:creator>
  <cp:lastModifiedBy>Magdi</cp:lastModifiedBy>
  <cp:revision>93</cp:revision>
  <cp:lastPrinted>2018-10-17T17:20:07Z</cp:lastPrinted>
  <dcterms:created xsi:type="dcterms:W3CDTF">2018-04-09T08:33:02Z</dcterms:created>
  <dcterms:modified xsi:type="dcterms:W3CDTF">2018-10-17T17:20:18Z</dcterms:modified>
</cp:coreProperties>
</file>