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7" r:id="rId4"/>
    <p:sldId id="260" r:id="rId5"/>
    <p:sldId id="259" r:id="rId6"/>
    <p:sldId id="284" r:id="rId7"/>
    <p:sldId id="300" r:id="rId8"/>
    <p:sldId id="262" r:id="rId9"/>
    <p:sldId id="261" r:id="rId10"/>
    <p:sldId id="285" r:id="rId11"/>
    <p:sldId id="278" r:id="rId12"/>
    <p:sldId id="263" r:id="rId13"/>
    <p:sldId id="265" r:id="rId14"/>
    <p:sldId id="311" r:id="rId15"/>
    <p:sldId id="309" r:id="rId16"/>
    <p:sldId id="258" r:id="rId17"/>
  </p:sldIdLst>
  <p:sldSz cx="9144000" cy="5143500" type="screen16x9"/>
  <p:notesSz cx="9928225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615BD-90A4-4833-B2DD-D4F5411976C7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84D1F-3695-4BE5-B44F-011951160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9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2B577-5594-4C1F-94A6-7C6A2B50F335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07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E3D08-B4C3-489D-B14D-BBFBDF3A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93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400"/>
            </a:lvl1pPr>
          </a:lstStyle>
          <a:p>
            <a:fld id="{2CF6E1B6-71CE-4E1A-BD0F-35034F77AC5C}" type="datetime1">
              <a:rPr lang="en-GB" smtClean="0"/>
              <a:t>10/09/2018</a:t>
            </a:fld>
            <a:endParaRPr lang="en-GB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églalap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Téglalap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églalap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D2A7-7B7D-4049-A01A-F1D47AAFF467}" type="datetime1">
              <a:rPr lang="en-GB" smtClean="0"/>
              <a:t>10/09/2018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D4D0F-903A-46E3-953A-1192CD0E3026}" type="datetime1">
              <a:rPr lang="en-GB" smtClean="0"/>
              <a:t>10/09/2018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Háromszög 7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CA38-6D5A-4E45-8F5C-F0180142388A}" type="datetime1">
              <a:rPr lang="en-GB" smtClean="0"/>
              <a:t>10/09/2018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CA07A940-1FB5-494E-B2EB-177B114583A5}" type="datetime1">
              <a:rPr lang="en-GB" smtClean="0"/>
              <a:t>10/09/2018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églalap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E5C16-CC41-4EFC-ABEE-85B4E0795195}" type="datetime1">
              <a:rPr lang="en-GB" smtClean="0"/>
              <a:t>10/09/2018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6229-F0CD-4174-88F9-C2BA1B16CC03}" type="datetime1">
              <a:rPr lang="en-GB" smtClean="0"/>
              <a:t>10/09/2018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6AA-F4D7-4E9E-8EF3-3947E952D377}" type="datetime1">
              <a:rPr lang="en-GB" smtClean="0"/>
              <a:t>10/09/2018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áromszög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9443-5A4C-4C2B-B2C1-24936476C288}" type="datetime1">
              <a:rPr lang="en-GB" smtClean="0"/>
              <a:t>10/09/2018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Háromszög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BBDD-D44E-449F-AB13-CB8AB15DC0D0}" type="datetime1">
              <a:rPr lang="en-GB" smtClean="0"/>
              <a:t>10/09/2018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Háromszög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rtalom helye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03C-1D62-4CFC-9C04-14D3990B2583}" type="datetime1">
              <a:rPr lang="en-GB" smtClean="0"/>
              <a:t>10/09/2018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Háromszög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EB894A-1742-4ED5-8CBA-925D4562BF0E}" type="datetime1">
              <a:rPr lang="en-GB" smtClean="0"/>
              <a:t>10/09/2018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492875-647D-42C0-B435-42F99915B802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Egyenes összekötő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Egyenes összekötő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Háromszög 9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Post-transition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multinationals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hu-HU" dirty="0" smtClean="0"/>
              <a:t>Magdolna Sass</a:t>
            </a:r>
          </a:p>
          <a:p>
            <a:r>
              <a:rPr lang="hu-HU" dirty="0" smtClean="0"/>
              <a:t>MTA KRTK, Hungary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2051720" y="4785996"/>
            <a:ext cx="7092280" cy="270030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45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New </a:t>
            </a:r>
            <a:r>
              <a:rPr lang="hu-HU" dirty="0" err="1" smtClean="0"/>
              <a:t>typology</a:t>
            </a:r>
            <a:r>
              <a:rPr lang="hu-HU" dirty="0" smtClean="0"/>
              <a:t> of </a:t>
            </a:r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763688" y="4785996"/>
            <a:ext cx="7128792" cy="357504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Takes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account </a:t>
            </a:r>
            <a:r>
              <a:rPr lang="hu-HU" dirty="0" err="1" smtClean="0"/>
              <a:t>heritage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form</a:t>
            </a:r>
            <a:r>
              <a:rPr lang="hu-HU" dirty="0" smtClean="0"/>
              <a:t> of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influence</a:t>
            </a:r>
            <a:r>
              <a:rPr lang="hu-HU" dirty="0" smtClean="0"/>
              <a:t> (</a:t>
            </a:r>
            <a:r>
              <a:rPr lang="hu-HU" dirty="0" err="1" smtClean="0"/>
              <a:t>ownership</a:t>
            </a:r>
            <a:r>
              <a:rPr lang="hu-HU" dirty="0" smtClean="0"/>
              <a:t>) and </a:t>
            </a:r>
            <a:r>
              <a:rPr lang="hu-HU" dirty="0" err="1" smtClean="0"/>
              <a:t>changes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endParaRPr lang="hu-HU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/>
              <a:t>Whether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investor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existed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pre-transition</a:t>
            </a:r>
            <a:r>
              <a:rPr lang="hu-HU" dirty="0" smtClean="0"/>
              <a:t> </a:t>
            </a:r>
            <a:r>
              <a:rPr lang="hu-HU" dirty="0" err="1" smtClean="0"/>
              <a:t>era</a:t>
            </a:r>
            <a:endParaRPr lang="hu-HU" dirty="0" smtClean="0"/>
          </a:p>
          <a:p>
            <a:r>
              <a:rPr lang="hu-HU" dirty="0" err="1" smtClean="0"/>
              <a:t>Dynamism</a:t>
            </a:r>
            <a:r>
              <a:rPr lang="hu-HU" dirty="0" smtClean="0"/>
              <a:t>: </a:t>
            </a:r>
            <a:r>
              <a:rPr lang="hu-HU" dirty="0" err="1" smtClean="0"/>
              <a:t>movements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categories</a:t>
            </a:r>
            <a:endParaRPr lang="hu-HU" dirty="0" smtClean="0"/>
          </a:p>
          <a:p>
            <a:r>
              <a:rPr lang="hu-HU" b="1" dirty="0" err="1" smtClean="0">
                <a:solidFill>
                  <a:srgbClr val="FF0000"/>
                </a:solidFill>
              </a:rPr>
              <a:t>Why</a:t>
            </a:r>
            <a:r>
              <a:rPr lang="hu-HU" b="1" dirty="0" smtClean="0">
                <a:solidFill>
                  <a:srgbClr val="FF0000"/>
                </a:solidFill>
              </a:rPr>
              <a:t> is </a:t>
            </a:r>
            <a:r>
              <a:rPr lang="hu-HU" b="1" dirty="0" err="1" smtClean="0">
                <a:solidFill>
                  <a:srgbClr val="FF0000"/>
                </a:solidFill>
              </a:rPr>
              <a:t>that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important</a:t>
            </a:r>
            <a:r>
              <a:rPr lang="hu-HU" b="1" dirty="0" smtClean="0">
                <a:solidFill>
                  <a:srgbClr val="FF0000"/>
                </a:solidFill>
              </a:rPr>
              <a:t>?</a:t>
            </a:r>
          </a:p>
          <a:p>
            <a:endParaRPr lang="hu-HU" b="1" dirty="0">
              <a:solidFill>
                <a:srgbClr val="FF0000"/>
              </a:solidFill>
            </a:endParaRPr>
          </a:p>
          <a:p>
            <a:r>
              <a:rPr lang="hu-HU" dirty="0" err="1" smtClean="0"/>
              <a:t>Because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b="1" u="sng" dirty="0" err="1" smtClean="0"/>
              <a:t>specific</a:t>
            </a:r>
            <a:r>
              <a:rPr lang="hu-HU" b="1" u="sng" dirty="0" smtClean="0"/>
              <a:t> (</a:t>
            </a:r>
            <a:r>
              <a:rPr lang="hu-HU" b="1" u="sng" dirty="0" err="1" smtClean="0"/>
              <a:t>institutional</a:t>
            </a:r>
            <a:r>
              <a:rPr lang="hu-HU" b="1" u="sng" dirty="0" smtClean="0"/>
              <a:t>) </a:t>
            </a:r>
            <a:r>
              <a:rPr lang="hu-HU" b="1" u="sng" dirty="0" err="1" smtClean="0"/>
              <a:t>circumstances</a:t>
            </a:r>
            <a:r>
              <a:rPr lang="hu-HU" b="1" u="sng" dirty="0" smtClean="0"/>
              <a:t> </a:t>
            </a:r>
            <a:r>
              <a:rPr lang="hu-HU" dirty="0" smtClean="0"/>
              <a:t>(country </a:t>
            </a:r>
            <a:r>
              <a:rPr lang="hu-HU" dirty="0" err="1" smtClean="0"/>
              <a:t>specific</a:t>
            </a:r>
            <a:r>
              <a:rPr lang="hu-HU" dirty="0" smtClean="0"/>
              <a:t> and </a:t>
            </a:r>
            <a:r>
              <a:rPr lang="hu-HU" dirty="0" err="1" smtClean="0"/>
              <a:t>country-group</a:t>
            </a:r>
            <a:r>
              <a:rPr lang="hu-HU" dirty="0" smtClean="0"/>
              <a:t> </a:t>
            </a:r>
            <a:r>
              <a:rPr lang="hu-HU" dirty="0" err="1" smtClean="0"/>
              <a:t>specific</a:t>
            </a:r>
            <a:r>
              <a:rPr lang="hu-HU" dirty="0" smtClean="0"/>
              <a:t>) </a:t>
            </a:r>
            <a:r>
              <a:rPr lang="hu-HU" dirty="0" err="1" smtClean="0"/>
              <a:t>mentioned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economies</a:t>
            </a:r>
            <a:r>
              <a:rPr lang="hu-HU" dirty="0" smtClean="0"/>
              <a:t>: </a:t>
            </a:r>
            <a:r>
              <a:rPr lang="hu-HU" dirty="0" err="1" smtClean="0"/>
              <a:t>closed</a:t>
            </a:r>
            <a:r>
              <a:rPr lang="hu-HU" dirty="0" smtClean="0"/>
              <a:t>, non-market </a:t>
            </a:r>
            <a:r>
              <a:rPr lang="hu-HU" dirty="0" err="1" smtClean="0"/>
              <a:t>pre-transition</a:t>
            </a:r>
            <a:r>
              <a:rPr lang="hu-HU" dirty="0" smtClean="0"/>
              <a:t> </a:t>
            </a:r>
            <a:r>
              <a:rPr lang="hu-HU" dirty="0" err="1" smtClean="0"/>
              <a:t>era</a:t>
            </a:r>
            <a:r>
              <a:rPr lang="hu-HU" dirty="0" smtClean="0"/>
              <a:t>; </a:t>
            </a:r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era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EU </a:t>
            </a:r>
            <a:r>
              <a:rPr lang="hu-HU" dirty="0" err="1" smtClean="0"/>
              <a:t>influence</a:t>
            </a:r>
            <a:r>
              <a:rPr lang="hu-HU" dirty="0" smtClean="0"/>
              <a:t> and (more </a:t>
            </a:r>
            <a:r>
              <a:rPr lang="hu-HU" dirty="0" err="1" smtClean="0"/>
              <a:t>or</a:t>
            </a:r>
            <a:r>
              <a:rPr lang="hu-HU" dirty="0" smtClean="0"/>
              <a:t> less) a </a:t>
            </a:r>
            <a:r>
              <a:rPr lang="hu-HU" dirty="0" err="1" smtClean="0"/>
              <a:t>functioning</a:t>
            </a:r>
            <a:r>
              <a:rPr lang="hu-HU" dirty="0" smtClean="0"/>
              <a:t> market </a:t>
            </a:r>
            <a:r>
              <a:rPr lang="hu-HU" dirty="0" err="1" smtClean="0"/>
              <a:t>economy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0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Typology</a:t>
            </a:r>
            <a:r>
              <a:rPr lang="hu-HU" dirty="0" smtClean="0"/>
              <a:t> of </a:t>
            </a:r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907704" y="4840003"/>
            <a:ext cx="7128792" cy="201104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26114087"/>
              </p:ext>
            </p:extLst>
          </p:nvPr>
        </p:nvGraphicFramePr>
        <p:xfrm>
          <a:off x="395537" y="1383619"/>
          <a:ext cx="8424935" cy="2662641"/>
        </p:xfrm>
        <a:graphic>
          <a:graphicData uri="http://schemas.openxmlformats.org/drawingml/2006/table">
            <a:tbl>
              <a:tblPr firstRow="1" firstCol="1" bandRow="1"/>
              <a:tblGrid>
                <a:gridCol w="1728192"/>
                <a:gridCol w="3456384"/>
                <a:gridCol w="3240359"/>
              </a:tblGrid>
              <a:tr h="81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r>
                        <a:rPr lang="hu-H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influence</a:t>
                      </a:r>
                      <a:endParaRPr lang="hu-H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</a:t>
                      </a:r>
                      <a:r>
                        <a:rPr lang="hu-HU" sz="2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r>
                        <a:rPr lang="hu-HU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influence</a:t>
                      </a:r>
                      <a:endParaRPr lang="hu-H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inherited</a:t>
                      </a:r>
                      <a:endParaRPr lang="hu-H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minority</a:t>
                      </a:r>
                      <a:r>
                        <a:rPr lang="hu-HU" sz="2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state-owned</a:t>
                      </a:r>
                      <a:r>
                        <a:rPr lang="hu-HU" sz="2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former</a:t>
                      </a:r>
                      <a:r>
                        <a:rPr lang="hu-HU" sz="2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SOEs</a:t>
                      </a:r>
                      <a:endParaRPr lang="hu-HU" sz="22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privatised</a:t>
                      </a:r>
                      <a:r>
                        <a:rPr lang="hu-HU" sz="2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former</a:t>
                      </a:r>
                      <a:r>
                        <a:rPr lang="hu-HU" sz="2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SOEs</a:t>
                      </a:r>
                      <a:endParaRPr lang="hu-HU" sz="22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new</a:t>
                      </a:r>
                      <a:endParaRPr lang="hu-H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i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strong links to politics as a basis for quick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newly</a:t>
                      </a:r>
                      <a:r>
                        <a:rPr lang="hu-HU" sz="2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2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established</a:t>
                      </a:r>
                      <a:endParaRPr lang="hu-HU" sz="22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68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573528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cases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187624" y="4803998"/>
            <a:ext cx="7848872" cy="288032"/>
          </a:xfrm>
        </p:spPr>
        <p:txBody>
          <a:bodyPr/>
          <a:lstStyle/>
          <a:p>
            <a:r>
              <a:rPr lang="en-US" dirty="0" smtClean="0"/>
              <a:t>5th AIB-CEE conference, Cracow, 12-15 September, 2018</a:t>
            </a:r>
            <a:endParaRPr lang="en-GB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3891492"/>
              </p:ext>
            </p:extLst>
          </p:nvPr>
        </p:nvGraphicFramePr>
        <p:xfrm>
          <a:off x="395537" y="652677"/>
          <a:ext cx="8352927" cy="4111463"/>
        </p:xfrm>
        <a:graphic>
          <a:graphicData uri="http://schemas.openxmlformats.org/drawingml/2006/table">
            <a:tbl>
              <a:tblPr firstRow="1" firstCol="1" bandRow="1"/>
              <a:tblGrid>
                <a:gridCol w="1597952"/>
                <a:gridCol w="2160865"/>
                <a:gridCol w="4594110"/>
              </a:tblGrid>
              <a:tr h="69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r>
                        <a:rPr lang="hu-HU" sz="2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influence</a:t>
                      </a:r>
                      <a:endParaRPr lang="hu-HU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</a:t>
                      </a:r>
                      <a:r>
                        <a:rPr lang="hu-HU" sz="2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direct</a:t>
                      </a:r>
                      <a:r>
                        <a:rPr lang="hu-HU" sz="2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r>
                        <a:rPr lang="hu-HU" sz="2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influence</a:t>
                      </a:r>
                      <a:endParaRPr lang="hu-HU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inherited</a:t>
                      </a:r>
                      <a:endParaRPr lang="hu-HU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CZ: CEZ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HU: MOL, OTP, Richter Gedeon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PL: 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PKN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Orlen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PGNiG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LOTOS,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Ciech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KGHM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CZ: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Meopta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Metrostav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</a:t>
                      </a: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Videoton,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Masterplast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Zalakerámia</a:t>
                      </a:r>
                      <a:endParaRPr lang="hu-H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PL: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Synthos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Polimex-Mostostal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Kopex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Koelner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Kety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Fasing, Apator,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Sniezka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Relpol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4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new</a:t>
                      </a:r>
                      <a:endParaRPr lang="hu-HU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CZ: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Agrofert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</a:t>
                      </a: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TriGránit</a:t>
                      </a:r>
                      <a:endParaRPr lang="hu-H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PL: 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CZ: Avast,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Qualcat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EPH,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Jablotron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Kenvelo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Racom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HU: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Waberer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MPF,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Mediso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Jász-Plasztik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Solvo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Lambda-Com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Balabit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Matusz-Vad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AAM,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Pureco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….</a:t>
                      </a:r>
                      <a:endParaRPr lang="hu-H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PL: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Asseco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Bioton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Selena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AB,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Cognor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Ferro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Comarch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PZ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Cormay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Decora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Wielton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Toya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TelForceOne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Redan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Aplisens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Bakalland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….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1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Areas</a:t>
            </a:r>
            <a:r>
              <a:rPr lang="hu-HU" dirty="0" smtClean="0"/>
              <a:t> of </a:t>
            </a:r>
            <a:r>
              <a:rPr lang="hu-HU" dirty="0" err="1" smtClean="0"/>
              <a:t>analysis</a:t>
            </a:r>
            <a:r>
              <a:rPr lang="hu-HU" dirty="0" smtClean="0"/>
              <a:t> – </a:t>
            </a:r>
            <a:r>
              <a:rPr lang="hu-HU" dirty="0" err="1" smtClean="0"/>
              <a:t>comparing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four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691680" y="4894009"/>
            <a:ext cx="7452320" cy="147098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21600"/>
            <a:ext cx="8229600" cy="3396120"/>
          </a:xfrm>
        </p:spPr>
        <p:txBody>
          <a:bodyPr>
            <a:normAutofit fontScale="92500" lnSpcReduction="10000"/>
          </a:bodyPr>
          <a:lstStyle/>
          <a:p>
            <a:r>
              <a:rPr lang="hu-HU" dirty="0" err="1" smtClean="0"/>
              <a:t>Size</a:t>
            </a:r>
            <a:endParaRPr lang="hu-HU" dirty="0" smtClean="0"/>
          </a:p>
          <a:p>
            <a:r>
              <a:rPr lang="hu-HU" dirty="0" err="1" smtClean="0"/>
              <a:t>Motivation</a:t>
            </a:r>
            <a:endParaRPr lang="hu-HU" dirty="0" smtClean="0"/>
          </a:p>
          <a:p>
            <a:r>
              <a:rPr lang="hu-HU" dirty="0" err="1" smtClean="0"/>
              <a:t>Mode</a:t>
            </a:r>
            <a:r>
              <a:rPr lang="hu-HU" dirty="0" smtClean="0"/>
              <a:t> of </a:t>
            </a:r>
            <a:r>
              <a:rPr lang="hu-HU" dirty="0" err="1" smtClean="0"/>
              <a:t>entry</a:t>
            </a:r>
            <a:endParaRPr lang="hu-HU" dirty="0" smtClean="0"/>
          </a:p>
          <a:p>
            <a:r>
              <a:rPr lang="hu-HU" dirty="0" err="1" smtClean="0"/>
              <a:t>Location</a:t>
            </a:r>
            <a:r>
              <a:rPr lang="hu-HU" dirty="0" smtClean="0"/>
              <a:t> </a:t>
            </a:r>
            <a:r>
              <a:rPr lang="hu-HU" dirty="0" err="1" smtClean="0"/>
              <a:t>advantage</a:t>
            </a:r>
            <a:r>
              <a:rPr lang="hu-HU" dirty="0" smtClean="0"/>
              <a:t>/</a:t>
            </a:r>
            <a:r>
              <a:rPr lang="hu-HU" dirty="0" err="1" smtClean="0"/>
              <a:t>geographical</a:t>
            </a:r>
            <a:r>
              <a:rPr lang="hu-HU" dirty="0" smtClean="0"/>
              <a:t> </a:t>
            </a:r>
            <a:r>
              <a:rPr lang="hu-HU" dirty="0" err="1" smtClean="0"/>
              <a:t>area</a:t>
            </a:r>
            <a:r>
              <a:rPr lang="hu-HU" dirty="0" smtClean="0"/>
              <a:t> of </a:t>
            </a:r>
            <a:r>
              <a:rPr lang="hu-HU" dirty="0" err="1" smtClean="0"/>
              <a:t>expansion</a:t>
            </a:r>
            <a:endParaRPr lang="hu-HU" dirty="0" smtClean="0"/>
          </a:p>
          <a:p>
            <a:r>
              <a:rPr lang="hu-HU" dirty="0" err="1" smtClean="0"/>
              <a:t>Sectors</a:t>
            </a:r>
            <a:r>
              <a:rPr lang="hu-HU" dirty="0" smtClean="0"/>
              <a:t>/</a:t>
            </a:r>
            <a:r>
              <a:rPr lang="hu-HU" dirty="0" err="1" smtClean="0"/>
              <a:t>industries</a:t>
            </a:r>
            <a:r>
              <a:rPr lang="hu-HU" dirty="0" smtClean="0"/>
              <a:t>/</a:t>
            </a:r>
            <a:r>
              <a:rPr lang="hu-HU" dirty="0" err="1" smtClean="0"/>
              <a:t>activities</a:t>
            </a: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Based</a:t>
            </a:r>
            <a:r>
              <a:rPr lang="hu-H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on</a:t>
            </a:r>
            <a:r>
              <a:rPr lang="hu-H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company</a:t>
            </a:r>
            <a:r>
              <a:rPr lang="hu-H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cases</a:t>
            </a:r>
            <a:r>
              <a:rPr lang="hu-HU" b="1" dirty="0" smtClean="0">
                <a:solidFill>
                  <a:schemeClr val="bg2">
                    <a:lumMod val="50000"/>
                  </a:schemeClr>
                </a:solidFill>
              </a:rPr>
              <a:t> of </a:t>
            </a: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locally-owned</a:t>
            </a:r>
            <a:r>
              <a:rPr lang="hu-HU" b="1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-controlled</a:t>
            </a:r>
            <a:r>
              <a:rPr lang="hu-H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multinational</a:t>
            </a:r>
            <a:r>
              <a:rPr lang="hu-H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bg2">
                    <a:lumMod val="50000"/>
                  </a:schemeClr>
                </a:solidFill>
              </a:rPr>
              <a:t>firms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7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75511828"/>
              </p:ext>
            </p:extLst>
          </p:nvPr>
        </p:nvGraphicFramePr>
        <p:xfrm>
          <a:off x="1" y="51471"/>
          <a:ext cx="9036495" cy="5128786"/>
        </p:xfrm>
        <a:graphic>
          <a:graphicData uri="http://schemas.openxmlformats.org/drawingml/2006/table">
            <a:tbl>
              <a:tblPr firstRow="1" firstCol="1" bandRow="1"/>
              <a:tblGrid>
                <a:gridCol w="1344272"/>
                <a:gridCol w="2299476"/>
                <a:gridCol w="1509295"/>
                <a:gridCol w="1915828"/>
                <a:gridCol w="1967624"/>
              </a:tblGrid>
              <a:tr h="4337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hu-H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Group 1: state influence, inherited</a:t>
                      </a:r>
                      <a:endParaRPr lang="hu-HU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Group 2: state influence, new</a:t>
                      </a:r>
                      <a:endParaRPr lang="hu-HU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Group 3: no state influence, inherited</a:t>
                      </a:r>
                      <a:endParaRPr lang="hu-HU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Group 4: no state influence, new</a:t>
                      </a:r>
                      <a:endParaRPr lang="hu-HU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Size</a:t>
                      </a:r>
                      <a:endParaRPr lang="hu-H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Largest, comparable to emerging multinationals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Medium-large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Medium-large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Small-medium, a few large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8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Motivation</a:t>
                      </a:r>
                      <a:endParaRPr lang="hu-H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Mixed (depending on the activity), dominantly market seeking, but cases of natural resource seeking (oil-gas) and strategic asset seeking (pharma)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Mixed, mainly market-seeking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Mixed, mainly market-seeking, but certain efficiency-seeking as well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Mixed, mainly market-seeking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Mode of entry</a:t>
                      </a:r>
                      <a:endParaRPr lang="hu-H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M&amp;A, first privatisation-related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M&amp;A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Mixed (M&amp;A and greenfield)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Mainly greenfield (small size)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44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Ownership advantage</a:t>
                      </a:r>
                      <a:endParaRPr lang="hu-H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OAt, OAi important – at least at the start of foreign expansion: cases of successful change (e.g. OTP)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OAt, OAi important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OAt – in the first years of foreign investments, later: OA: intangible asset based – similar to developed country multinationals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OA: similar to developed country firms’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Location </a:t>
                      </a:r>
                      <a:r>
                        <a:rPr lang="en-GB" sz="13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advantage/</a:t>
                      </a:r>
                      <a:endParaRPr lang="hu-HU" sz="13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geographic </a:t>
                      </a:r>
                      <a:r>
                        <a:rPr lang="en-GB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area of expansion</a:t>
                      </a:r>
                      <a:endParaRPr lang="hu-HU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Mainly the CEE / post-transition region (exc. for natural resource seeking and for tax optimisation)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Mainly the CEE / post-transition region (plus tax havens for tax optimisation)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Mainly the CEE / post-transition region</a:t>
                      </a:r>
                      <a:endParaRPr lang="hu-H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whole world, mainly developed countries (plus)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6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Sectors/industries</a:t>
                      </a:r>
                      <a:endParaRPr lang="hu-HU" sz="13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Activities</a:t>
                      </a:r>
                      <a:endParaRPr lang="hu-HU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“strategic” (or deemed to be): oil-gas, energy, financial services, (pharma)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Real estate, food – „regulatory dependent”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Manufacturing, (some services: construction)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Various, many innovative manufacturing and services</a:t>
                      </a:r>
                      <a:endParaRPr lang="hu-H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589" marR="36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8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Further</a:t>
            </a:r>
            <a:r>
              <a:rPr lang="hu-HU" dirty="0" smtClean="0"/>
              <a:t> </a:t>
            </a:r>
            <a:r>
              <a:rPr lang="hu-HU" dirty="0" err="1" smtClean="0"/>
              <a:t>research</a:t>
            </a:r>
            <a:endParaRPr lang="en-GB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971600" y="4677984"/>
            <a:ext cx="8172400" cy="378042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err="1" smtClean="0"/>
              <a:t>This</a:t>
            </a:r>
            <a:r>
              <a:rPr lang="hu-HU" dirty="0" smtClean="0"/>
              <a:t> is a </a:t>
            </a:r>
            <a:r>
              <a:rPr lang="hu-HU" dirty="0" err="1" smtClean="0"/>
              <a:t>work-in-progress</a:t>
            </a:r>
            <a:r>
              <a:rPr lang="hu-HU" dirty="0" smtClean="0"/>
              <a:t>, </a:t>
            </a:r>
            <a:r>
              <a:rPr lang="hu-HU" dirty="0" err="1" smtClean="0"/>
              <a:t>trying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show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due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heritage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specific</a:t>
            </a:r>
            <a:r>
              <a:rPr lang="hu-HU" dirty="0" smtClean="0"/>
              <a:t> </a:t>
            </a:r>
            <a:r>
              <a:rPr lang="hu-HU" dirty="0" err="1" smtClean="0"/>
              <a:t>circumstances</a:t>
            </a:r>
            <a:r>
              <a:rPr lang="hu-HU" dirty="0" smtClean="0"/>
              <a:t> of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reintegration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 </a:t>
            </a:r>
            <a:r>
              <a:rPr lang="hu-HU" dirty="0" err="1" smtClean="0"/>
              <a:t>economy</a:t>
            </a:r>
            <a:r>
              <a:rPr lang="hu-HU" dirty="0" smtClean="0"/>
              <a:t>,  </a:t>
            </a:r>
            <a:r>
              <a:rPr lang="hu-HU" dirty="0" err="1" smtClean="0"/>
              <a:t>emerging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 (and </a:t>
            </a:r>
            <a:r>
              <a:rPr lang="hu-HU" dirty="0" err="1" smtClean="0"/>
              <a:t>mainly</a:t>
            </a:r>
            <a:r>
              <a:rPr lang="hu-HU" dirty="0" smtClean="0"/>
              <a:t> CEE EU </a:t>
            </a:r>
            <a:r>
              <a:rPr lang="hu-HU" dirty="0" err="1" smtClean="0"/>
              <a:t>members</a:t>
            </a:r>
            <a:r>
              <a:rPr lang="hu-HU" dirty="0" smtClean="0"/>
              <a:t>)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both</a:t>
            </a:r>
            <a:r>
              <a:rPr lang="hu-HU" dirty="0" smtClean="0"/>
              <a:t> </a:t>
            </a:r>
            <a:r>
              <a:rPr lang="hu-HU" dirty="0" err="1" smtClean="0"/>
              <a:t>developed</a:t>
            </a:r>
            <a:r>
              <a:rPr lang="hu-HU" dirty="0" smtClean="0"/>
              <a:t> and </a:t>
            </a:r>
            <a:r>
              <a:rPr lang="hu-HU" dirty="0" err="1" smtClean="0"/>
              <a:t>developing</a:t>
            </a:r>
            <a:r>
              <a:rPr lang="hu-HU" dirty="0" smtClean="0"/>
              <a:t> country </a:t>
            </a:r>
            <a:r>
              <a:rPr lang="hu-HU" dirty="0" err="1" smtClean="0"/>
              <a:t>multinationals</a:t>
            </a:r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difference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heterogeneity</a:t>
            </a:r>
            <a:r>
              <a:rPr lang="hu-HU" dirty="0" smtClean="0"/>
              <a:t> of </a:t>
            </a:r>
            <a:r>
              <a:rPr lang="hu-HU" dirty="0" err="1" smtClean="0"/>
              <a:t>group</a:t>
            </a:r>
            <a:r>
              <a:rPr lang="hu-HU" dirty="0" smtClean="0"/>
              <a:t> </a:t>
            </a:r>
            <a:r>
              <a:rPr lang="hu-HU" dirty="0" err="1" smtClean="0"/>
              <a:t>categories</a:t>
            </a:r>
            <a:r>
              <a:rPr lang="hu-HU" dirty="0" smtClean="0"/>
              <a:t>, </a:t>
            </a:r>
            <a:r>
              <a:rPr lang="hu-HU" dirty="0" err="1" smtClean="0"/>
              <a:t>identified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paper</a:t>
            </a:r>
            <a:r>
              <a:rPr lang="hu-HU" dirty="0" smtClean="0"/>
              <a:t> – and </a:t>
            </a:r>
            <a:r>
              <a:rPr lang="hu-HU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extent</a:t>
            </a:r>
            <a:r>
              <a:rPr lang="hu-HU" dirty="0" smtClean="0"/>
              <a:t> of </a:t>
            </a: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influence</a:t>
            </a:r>
            <a:r>
              <a:rPr lang="hu-HU" dirty="0" smtClean="0"/>
              <a:t> and </a:t>
            </a:r>
            <a:r>
              <a:rPr lang="hu-HU" dirty="0" err="1" smtClean="0"/>
              <a:t>whether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existed</a:t>
            </a:r>
            <a:r>
              <a:rPr lang="hu-HU" dirty="0" smtClean="0"/>
              <a:t> </a:t>
            </a:r>
            <a:r>
              <a:rPr lang="hu-HU" dirty="0" err="1" smtClean="0"/>
              <a:t>before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transition</a:t>
            </a:r>
            <a:endParaRPr lang="hu-HU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/>
              <a:t>Certain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categories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similar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developed</a:t>
            </a:r>
            <a:r>
              <a:rPr lang="hu-HU" dirty="0" smtClean="0"/>
              <a:t> country </a:t>
            </a:r>
            <a:r>
              <a:rPr lang="hu-HU" dirty="0" err="1" smtClean="0"/>
              <a:t>MNCs</a:t>
            </a:r>
            <a:r>
              <a:rPr lang="hu-HU" dirty="0" smtClean="0"/>
              <a:t>’ </a:t>
            </a:r>
            <a:r>
              <a:rPr lang="hu-HU" dirty="0" err="1" smtClean="0"/>
              <a:t>characteristics</a:t>
            </a:r>
            <a:r>
              <a:rPr lang="hu-HU" dirty="0" smtClean="0"/>
              <a:t> (</a:t>
            </a:r>
            <a:r>
              <a:rPr lang="hu-HU" dirty="0" err="1" smtClean="0"/>
              <a:t>esp</a:t>
            </a:r>
            <a:r>
              <a:rPr lang="hu-HU" dirty="0" smtClean="0"/>
              <a:t>. no </a:t>
            </a: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influence-new</a:t>
            </a:r>
            <a:r>
              <a:rPr lang="hu-HU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categories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more </a:t>
            </a:r>
            <a:r>
              <a:rPr lang="hu-HU" dirty="0" err="1" smtClean="0"/>
              <a:t>similar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emerging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r>
              <a:rPr lang="hu-HU" dirty="0" smtClean="0"/>
              <a:t> (</a:t>
            </a:r>
            <a:r>
              <a:rPr lang="hu-HU" dirty="0" err="1" smtClean="0"/>
              <a:t>esp</a:t>
            </a:r>
            <a:r>
              <a:rPr lang="hu-HU" dirty="0" smtClean="0"/>
              <a:t>. </a:t>
            </a: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influence-</a:t>
            </a:r>
            <a:r>
              <a:rPr lang="hu-HU" dirty="0" smtClean="0"/>
              <a:t> </a:t>
            </a:r>
            <a:r>
              <a:rPr lang="hu-HU" dirty="0" err="1" smtClean="0"/>
              <a:t>inherited</a:t>
            </a:r>
            <a:r>
              <a:rPr lang="hu-HU" dirty="0" smtClean="0"/>
              <a:t> and </a:t>
            </a: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influence</a:t>
            </a:r>
            <a:r>
              <a:rPr lang="hu-HU" dirty="0" smtClean="0"/>
              <a:t> - </a:t>
            </a:r>
            <a:r>
              <a:rPr lang="hu-HU" dirty="0" err="1" smtClean="0"/>
              <a:t>new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However</a:t>
            </a:r>
            <a:r>
              <a:rPr lang="hu-HU" dirty="0" smtClean="0"/>
              <a:t>,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difference</a:t>
            </a:r>
            <a:r>
              <a:rPr lang="hu-HU" dirty="0" smtClean="0"/>
              <a:t> </a:t>
            </a:r>
            <a:r>
              <a:rPr lang="hu-HU" dirty="0" err="1" smtClean="0"/>
              <a:t>may</a:t>
            </a:r>
            <a:r>
              <a:rPr lang="hu-HU" dirty="0" smtClean="0"/>
              <a:t> </a:t>
            </a:r>
            <a:r>
              <a:rPr lang="hu-HU" dirty="0" err="1" smtClean="0"/>
              <a:t>whither</a:t>
            </a:r>
            <a:r>
              <a:rPr lang="hu-HU" dirty="0" smtClean="0"/>
              <a:t> over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Further</a:t>
            </a:r>
            <a:r>
              <a:rPr lang="hu-HU" dirty="0" smtClean="0"/>
              <a:t> </a:t>
            </a:r>
            <a:r>
              <a:rPr lang="hu-HU" dirty="0" err="1" smtClean="0"/>
              <a:t>areas</a:t>
            </a:r>
            <a:r>
              <a:rPr lang="hu-HU" dirty="0" smtClean="0"/>
              <a:t> of </a:t>
            </a:r>
            <a:r>
              <a:rPr lang="hu-HU" dirty="0" err="1" smtClean="0"/>
              <a:t>analysis</a:t>
            </a:r>
            <a:r>
              <a:rPr lang="hu-HU" dirty="0" smtClean="0"/>
              <a:t>: </a:t>
            </a:r>
            <a:r>
              <a:rPr lang="hu-HU" dirty="0" err="1" smtClean="0"/>
              <a:t>especially</a:t>
            </a:r>
            <a:r>
              <a:rPr lang="hu-HU" dirty="0" smtClean="0"/>
              <a:t> OA; and </a:t>
            </a:r>
            <a:r>
              <a:rPr lang="hu-HU" dirty="0" err="1" smtClean="0"/>
              <a:t>similarities</a:t>
            </a:r>
            <a:r>
              <a:rPr lang="hu-HU" dirty="0" smtClean="0"/>
              <a:t> </a:t>
            </a:r>
            <a:r>
              <a:rPr lang="hu-HU" dirty="0" err="1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differences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developed</a:t>
            </a:r>
            <a:r>
              <a:rPr lang="hu-HU" dirty="0" smtClean="0"/>
              <a:t> country and (</a:t>
            </a:r>
            <a:r>
              <a:rPr lang="hu-HU" dirty="0" err="1" smtClean="0"/>
              <a:t>other</a:t>
            </a:r>
            <a:r>
              <a:rPr lang="hu-HU" dirty="0" smtClean="0"/>
              <a:t>) </a:t>
            </a:r>
            <a:r>
              <a:rPr lang="hu-HU" dirty="0" err="1" smtClean="0"/>
              <a:t>emerging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51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Thank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you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attention</a:t>
            </a:r>
            <a:r>
              <a:rPr lang="hu-HU" dirty="0" smtClean="0"/>
              <a:t>!</a:t>
            </a:r>
            <a:endParaRPr lang="en-GB" dirty="0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971600" y="4731990"/>
            <a:ext cx="8064896" cy="270031"/>
          </a:xfrm>
        </p:spPr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5th AIB-CEE conference, Cracow, 12-15 September, 2018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Outline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2051720" y="4731990"/>
            <a:ext cx="6912768" cy="324036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i="1" dirty="0" err="1" smtClean="0"/>
              <a:t>Work</a:t>
            </a:r>
            <a:r>
              <a:rPr lang="hu-HU" i="1" dirty="0" smtClean="0"/>
              <a:t> </a:t>
            </a:r>
            <a:r>
              <a:rPr lang="hu-HU" i="1" dirty="0" err="1" smtClean="0"/>
              <a:t>in</a:t>
            </a:r>
            <a:r>
              <a:rPr lang="hu-HU" i="1" dirty="0" smtClean="0"/>
              <a:t> </a:t>
            </a:r>
            <a:r>
              <a:rPr lang="hu-HU" i="1" dirty="0" err="1" smtClean="0"/>
              <a:t>progress</a:t>
            </a:r>
            <a:endParaRPr lang="hu-HU" i="1" dirty="0" smtClean="0"/>
          </a:p>
          <a:p>
            <a:pPr marL="0" indent="0">
              <a:buNone/>
            </a:pPr>
            <a:endParaRPr lang="hu-HU" i="1" dirty="0" smtClean="0"/>
          </a:p>
          <a:p>
            <a:r>
              <a:rPr lang="hu-HU" dirty="0" err="1" smtClean="0"/>
              <a:t>Background</a:t>
            </a:r>
            <a:endParaRPr lang="hu-HU" dirty="0" smtClean="0"/>
          </a:p>
          <a:p>
            <a:r>
              <a:rPr lang="en-US" dirty="0" smtClean="0"/>
              <a:t>Research </a:t>
            </a:r>
            <a:r>
              <a:rPr lang="en-US" dirty="0"/>
              <a:t>question</a:t>
            </a:r>
          </a:p>
          <a:p>
            <a:r>
              <a:rPr lang="en-US" dirty="0"/>
              <a:t>Theoretical background/review of the literature on the topic</a:t>
            </a:r>
          </a:p>
          <a:p>
            <a:r>
              <a:rPr lang="en-US" dirty="0"/>
              <a:t>Method</a:t>
            </a:r>
          </a:p>
          <a:p>
            <a:r>
              <a:rPr lang="en-US" dirty="0"/>
              <a:t>Main </a:t>
            </a:r>
            <a:r>
              <a:rPr lang="en-US" dirty="0" smtClean="0"/>
              <a:t>findings</a:t>
            </a:r>
            <a:r>
              <a:rPr lang="hu-HU" dirty="0" smtClean="0"/>
              <a:t>: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typology</a:t>
            </a:r>
            <a:endParaRPr lang="en-US" dirty="0"/>
          </a:p>
          <a:p>
            <a:r>
              <a:rPr lang="en-US" dirty="0" smtClean="0"/>
              <a:t>Conclusion</a:t>
            </a:r>
            <a:r>
              <a:rPr lang="hu-HU" dirty="0" smtClean="0"/>
              <a:t> – </a:t>
            </a:r>
            <a:r>
              <a:rPr lang="hu-HU" dirty="0" err="1" smtClean="0"/>
              <a:t>further</a:t>
            </a:r>
            <a:r>
              <a:rPr lang="hu-HU" dirty="0" smtClean="0"/>
              <a:t> </a:t>
            </a:r>
            <a:r>
              <a:rPr lang="hu-HU" dirty="0" err="1" smtClean="0"/>
              <a:t>research</a:t>
            </a:r>
            <a:endParaRPr lang="en-US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6637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Background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907704" y="4840003"/>
            <a:ext cx="6840760" cy="201104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8229600" cy="3639852"/>
          </a:xfrm>
        </p:spPr>
        <p:txBody>
          <a:bodyPr>
            <a:normAutofit/>
          </a:bodyPr>
          <a:lstStyle/>
          <a:p>
            <a:r>
              <a:rPr lang="en-US" dirty="0"/>
              <a:t>Emerging multinationals from former transition </a:t>
            </a:r>
            <a:r>
              <a:rPr lang="en-US" dirty="0" smtClean="0"/>
              <a:t>economies</a:t>
            </a:r>
            <a:endParaRPr lang="hu-HU" dirty="0" smtClean="0"/>
          </a:p>
          <a:p>
            <a:r>
              <a:rPr lang="en-US" dirty="0"/>
              <a:t>Quick growth since around the </a:t>
            </a:r>
            <a:r>
              <a:rPr lang="en-US" dirty="0" smtClean="0"/>
              <a:t>mid-nineties</a:t>
            </a:r>
            <a:r>
              <a:rPr lang="hu-HU" dirty="0" smtClean="0"/>
              <a:t> (</a:t>
            </a:r>
            <a:r>
              <a:rPr lang="hu-HU" dirty="0" err="1" smtClean="0"/>
              <a:t>e.g</a:t>
            </a:r>
            <a:r>
              <a:rPr lang="hu-HU" dirty="0" smtClean="0"/>
              <a:t>. Kalotay, 2008; Radlo, Sass, 2012; </a:t>
            </a:r>
            <a:r>
              <a:rPr lang="hu-HU" dirty="0" err="1" smtClean="0"/>
              <a:t>Gorynia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., 2012)</a:t>
            </a:r>
          </a:p>
          <a:p>
            <a:r>
              <a:rPr lang="hu-HU" dirty="0" err="1" smtClean="0"/>
              <a:t>Emergence</a:t>
            </a:r>
            <a:r>
              <a:rPr lang="hu-HU" dirty="0" smtClean="0"/>
              <a:t> of </a:t>
            </a:r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successful</a:t>
            </a:r>
            <a:r>
              <a:rPr lang="hu-HU" dirty="0" smtClean="0"/>
              <a:t> </a:t>
            </a:r>
            <a:r>
              <a:rPr lang="hu-HU" dirty="0" err="1" smtClean="0"/>
              <a:t>large</a:t>
            </a:r>
            <a:r>
              <a:rPr lang="hu-HU" dirty="0" smtClean="0"/>
              <a:t> (</a:t>
            </a:r>
            <a:r>
              <a:rPr lang="hu-HU" dirty="0" err="1" smtClean="0"/>
              <a:t>regional</a:t>
            </a:r>
            <a:r>
              <a:rPr lang="hu-HU" dirty="0" smtClean="0"/>
              <a:t>) </a:t>
            </a:r>
            <a:r>
              <a:rPr lang="hu-HU" dirty="0" err="1" smtClean="0"/>
              <a:t>multinationals</a:t>
            </a:r>
            <a:r>
              <a:rPr lang="hu-HU" dirty="0" smtClean="0"/>
              <a:t>, and </a:t>
            </a:r>
            <a:r>
              <a:rPr lang="hu-HU" dirty="0" err="1" smtClean="0"/>
              <a:t>numerous</a:t>
            </a:r>
            <a:r>
              <a:rPr lang="hu-HU" dirty="0" smtClean="0"/>
              <a:t> </a:t>
            </a:r>
            <a:r>
              <a:rPr lang="hu-HU" dirty="0" err="1" smtClean="0"/>
              <a:t>quickly</a:t>
            </a:r>
            <a:r>
              <a:rPr lang="hu-HU" dirty="0" smtClean="0"/>
              <a:t> </a:t>
            </a:r>
            <a:r>
              <a:rPr lang="hu-HU" dirty="0" err="1" smtClean="0"/>
              <a:t>internationalising</a:t>
            </a:r>
            <a:r>
              <a:rPr lang="hu-HU" dirty="0" smtClean="0"/>
              <a:t> </a:t>
            </a:r>
            <a:r>
              <a:rPr lang="hu-HU" dirty="0" err="1" smtClean="0"/>
              <a:t>through</a:t>
            </a:r>
            <a:r>
              <a:rPr lang="hu-HU" dirty="0" smtClean="0"/>
              <a:t> FDI, </a:t>
            </a:r>
            <a:r>
              <a:rPr lang="hu-HU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small</a:t>
            </a:r>
            <a:r>
              <a:rPr lang="hu-HU" dirty="0" smtClean="0"/>
              <a:t> and </a:t>
            </a:r>
            <a:r>
              <a:rPr lang="hu-HU" dirty="0" err="1" smtClean="0"/>
              <a:t>medium-sized</a:t>
            </a:r>
            <a:r>
              <a:rPr lang="hu-HU" dirty="0" smtClean="0"/>
              <a:t> </a:t>
            </a:r>
            <a:r>
              <a:rPr lang="hu-HU" dirty="0" err="1" smtClean="0"/>
              <a:t>firms</a:t>
            </a:r>
            <a:r>
              <a:rPr lang="hu-HU" dirty="0" smtClean="0"/>
              <a:t>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6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Main </a:t>
            </a:r>
            <a:r>
              <a:rPr lang="hu-HU" dirty="0" err="1" smtClean="0"/>
              <a:t>aim</a:t>
            </a:r>
            <a:r>
              <a:rPr lang="hu-HU" dirty="0" smtClean="0"/>
              <a:t> – </a:t>
            </a:r>
            <a:r>
              <a:rPr lang="hu-HU" dirty="0" err="1" smtClean="0"/>
              <a:t>research</a:t>
            </a:r>
            <a:r>
              <a:rPr lang="hu-HU" dirty="0" smtClean="0"/>
              <a:t> </a:t>
            </a:r>
            <a:r>
              <a:rPr lang="hu-HU" dirty="0" err="1" smtClean="0"/>
              <a:t>question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2123728" y="4785996"/>
            <a:ext cx="6840760" cy="357504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analyse</a:t>
            </a:r>
            <a:r>
              <a:rPr lang="hu-HU" dirty="0" smtClean="0"/>
              <a:t> </a:t>
            </a:r>
            <a:r>
              <a:rPr lang="hu-HU" dirty="0" err="1" smtClean="0"/>
              <a:t>whether</a:t>
            </a:r>
            <a:r>
              <a:rPr lang="hu-HU" dirty="0" smtClean="0"/>
              <a:t> </a:t>
            </a:r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multinational</a:t>
            </a:r>
            <a:r>
              <a:rPr lang="hu-HU" dirty="0" smtClean="0"/>
              <a:t> </a:t>
            </a:r>
            <a:r>
              <a:rPr lang="hu-HU" dirty="0" err="1" smtClean="0"/>
              <a:t>companies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than</a:t>
            </a:r>
            <a:r>
              <a:rPr lang="hu-HU" dirty="0" smtClean="0"/>
              <a:t> </a:t>
            </a:r>
            <a:r>
              <a:rPr lang="hu-HU" dirty="0" err="1" smtClean="0"/>
              <a:t>developed</a:t>
            </a:r>
            <a:r>
              <a:rPr lang="hu-HU" dirty="0" smtClean="0"/>
              <a:t> country </a:t>
            </a:r>
            <a:r>
              <a:rPr lang="hu-HU" dirty="0" err="1" smtClean="0"/>
              <a:t>multinationals</a:t>
            </a:r>
            <a:r>
              <a:rPr lang="hu-HU" dirty="0" smtClean="0"/>
              <a:t> and </a:t>
            </a:r>
            <a:r>
              <a:rPr lang="hu-HU" dirty="0" err="1" smtClean="0"/>
              <a:t>emerging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r>
              <a:rPr lang="hu-HU" dirty="0" smtClean="0"/>
              <a:t>?</a:t>
            </a:r>
          </a:p>
          <a:p>
            <a:endParaRPr lang="hu-HU" dirty="0" smtClean="0"/>
          </a:p>
          <a:p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perceived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r>
              <a:rPr lang="hu-HU" dirty="0" smtClean="0"/>
              <a:t> </a:t>
            </a:r>
            <a:r>
              <a:rPr lang="hu-HU" dirty="0" err="1" smtClean="0"/>
              <a:t>coming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member</a:t>
            </a:r>
            <a:r>
              <a:rPr lang="hu-HU" dirty="0" smtClean="0"/>
              <a:t> </a:t>
            </a:r>
            <a:r>
              <a:rPr lang="hu-HU" dirty="0" err="1" smtClean="0"/>
              <a:t>states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EU, </a:t>
            </a:r>
            <a:r>
              <a:rPr lang="hu-HU" dirty="0" err="1" smtClean="0"/>
              <a:t>thus</a:t>
            </a:r>
            <a:r>
              <a:rPr lang="hu-HU" dirty="0" smtClean="0"/>
              <a:t> 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Russian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considered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 part of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group</a:t>
            </a:r>
            <a:r>
              <a:rPr lang="hu-HU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92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short</a:t>
            </a:r>
            <a:r>
              <a:rPr lang="hu-HU" dirty="0" smtClean="0"/>
              <a:t> </a:t>
            </a:r>
            <a:r>
              <a:rPr lang="hu-HU" dirty="0" err="1" smtClean="0"/>
              <a:t>review</a:t>
            </a:r>
            <a:r>
              <a:rPr lang="hu-HU" dirty="0" smtClean="0"/>
              <a:t> of </a:t>
            </a:r>
            <a:r>
              <a:rPr lang="hu-HU" dirty="0" err="1" smtClean="0"/>
              <a:t>related</a:t>
            </a:r>
            <a:r>
              <a:rPr lang="hu-HU" dirty="0" smtClean="0"/>
              <a:t> </a:t>
            </a:r>
            <a:r>
              <a:rPr lang="hu-HU" dirty="0" err="1" smtClean="0"/>
              <a:t>theoretical</a:t>
            </a:r>
            <a:r>
              <a:rPr lang="hu-HU" dirty="0" smtClean="0"/>
              <a:t> </a:t>
            </a:r>
            <a:r>
              <a:rPr lang="hu-HU" dirty="0" err="1" smtClean="0"/>
              <a:t>literature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2051720" y="4731990"/>
            <a:ext cx="6768752" cy="411510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Distinction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developed</a:t>
            </a:r>
            <a:r>
              <a:rPr lang="hu-HU" dirty="0" smtClean="0"/>
              <a:t> country (</a:t>
            </a:r>
            <a:r>
              <a:rPr lang="hu-HU" dirty="0" err="1" smtClean="0"/>
              <a:t>classical</a:t>
            </a:r>
            <a:r>
              <a:rPr lang="hu-HU" dirty="0" smtClean="0"/>
              <a:t>) and </a:t>
            </a:r>
            <a:r>
              <a:rPr lang="hu-HU" dirty="0" err="1" smtClean="0"/>
              <a:t>emerging</a:t>
            </a:r>
            <a:r>
              <a:rPr lang="hu-HU" dirty="0" smtClean="0"/>
              <a:t> (</a:t>
            </a:r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) </a:t>
            </a:r>
            <a:r>
              <a:rPr lang="hu-HU" dirty="0" err="1" smtClean="0"/>
              <a:t>multinationals</a:t>
            </a:r>
            <a:r>
              <a:rPr lang="hu-HU" dirty="0" smtClean="0"/>
              <a:t> – </a:t>
            </a:r>
            <a:r>
              <a:rPr lang="hu-HU" dirty="0" err="1" smtClean="0"/>
              <a:t>differences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characteristics</a:t>
            </a:r>
            <a:r>
              <a:rPr lang="hu-HU" dirty="0" smtClean="0"/>
              <a:t> (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Lall</a:t>
            </a:r>
            <a:r>
              <a:rPr lang="hu-HU" dirty="0" smtClean="0"/>
              <a:t>, 1983; Andreff, 2003)</a:t>
            </a:r>
          </a:p>
          <a:p>
            <a:r>
              <a:rPr lang="hu-HU" dirty="0" err="1" smtClean="0"/>
              <a:t>Discussion</a:t>
            </a:r>
            <a:r>
              <a:rPr lang="hu-HU" dirty="0" smtClean="0"/>
              <a:t> </a:t>
            </a:r>
            <a:r>
              <a:rPr lang="hu-HU" dirty="0" err="1" smtClean="0"/>
              <a:t>wether</a:t>
            </a:r>
            <a:r>
              <a:rPr lang="hu-HU" dirty="0" smtClean="0"/>
              <a:t> </a:t>
            </a:r>
            <a:r>
              <a:rPr lang="hu-HU" dirty="0" err="1" smtClean="0"/>
              <a:t>existing</a:t>
            </a:r>
            <a:r>
              <a:rPr lang="hu-HU" dirty="0" smtClean="0"/>
              <a:t> </a:t>
            </a:r>
            <a:r>
              <a:rPr lang="hu-HU" dirty="0" err="1" smtClean="0"/>
              <a:t>theories</a:t>
            </a:r>
            <a:r>
              <a:rPr lang="hu-HU" dirty="0" smtClean="0"/>
              <a:t> </a:t>
            </a:r>
            <a:r>
              <a:rPr lang="hu-HU" dirty="0" err="1" smtClean="0"/>
              <a:t>may</a:t>
            </a:r>
            <a:r>
              <a:rPr lang="hu-HU" dirty="0" smtClean="0"/>
              <a:t> </a:t>
            </a:r>
            <a:r>
              <a:rPr lang="hu-HU" dirty="0" err="1" smtClean="0"/>
              <a:t>explain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emergence</a:t>
            </a:r>
            <a:r>
              <a:rPr lang="hu-HU" dirty="0" smtClean="0"/>
              <a:t> of </a:t>
            </a:r>
            <a:r>
              <a:rPr lang="hu-HU" dirty="0" err="1" smtClean="0"/>
              <a:t>emerging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r>
              <a:rPr lang="hu-HU" dirty="0" smtClean="0"/>
              <a:t> (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Buckley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., 2007; Kalotay, </a:t>
            </a:r>
            <a:r>
              <a:rPr lang="hu-HU" dirty="0" err="1" smtClean="0"/>
              <a:t>Susltarova</a:t>
            </a:r>
            <a:r>
              <a:rPr lang="hu-HU" dirty="0" smtClean="0"/>
              <a:t>, 2010; </a:t>
            </a:r>
            <a:r>
              <a:rPr lang="hu-HU" dirty="0" err="1" smtClean="0"/>
              <a:t>Narula</a:t>
            </a:r>
            <a:r>
              <a:rPr lang="hu-HU" dirty="0" smtClean="0"/>
              <a:t>, 2006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hand</a:t>
            </a:r>
            <a:r>
              <a:rPr lang="hu-HU" dirty="0" smtClean="0"/>
              <a:t> - </a:t>
            </a:r>
            <a:r>
              <a:rPr lang="hu-HU" dirty="0" err="1" smtClean="0"/>
              <a:t>Matthews</a:t>
            </a:r>
            <a:r>
              <a:rPr lang="hu-HU" dirty="0" smtClean="0"/>
              <a:t>, 2002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hand</a:t>
            </a:r>
            <a:r>
              <a:rPr lang="hu-HU" dirty="0" smtClean="0"/>
              <a:t>)</a:t>
            </a:r>
          </a:p>
          <a:p>
            <a:r>
              <a:rPr lang="hu-HU" dirty="0" smtClean="0"/>
              <a:t>(</a:t>
            </a:r>
            <a:r>
              <a:rPr lang="hu-HU" dirty="0" err="1" smtClean="0"/>
              <a:t>Extended</a:t>
            </a:r>
            <a:r>
              <a:rPr lang="hu-HU" dirty="0" smtClean="0"/>
              <a:t>) OLI (</a:t>
            </a:r>
            <a:r>
              <a:rPr lang="hu-HU" dirty="0" err="1" smtClean="0"/>
              <a:t>adding</a:t>
            </a:r>
            <a:r>
              <a:rPr lang="hu-HU" dirty="0" smtClean="0"/>
              <a:t> </a:t>
            </a:r>
            <a:r>
              <a:rPr lang="hu-HU" dirty="0" err="1" smtClean="0"/>
              <a:t>specific</a:t>
            </a:r>
            <a:r>
              <a:rPr lang="hu-HU" dirty="0" smtClean="0"/>
              <a:t> OA </a:t>
            </a:r>
            <a:r>
              <a:rPr lang="hu-HU" dirty="0" err="1" smtClean="0"/>
              <a:t>elements</a:t>
            </a:r>
            <a:r>
              <a:rPr lang="hu-HU" dirty="0" smtClean="0"/>
              <a:t>) </a:t>
            </a:r>
            <a:r>
              <a:rPr lang="hu-HU" dirty="0" err="1" smtClean="0"/>
              <a:t>may</a:t>
            </a:r>
            <a:r>
              <a:rPr lang="hu-HU" dirty="0" smtClean="0"/>
              <a:t> be </a:t>
            </a:r>
            <a:r>
              <a:rPr lang="hu-HU" dirty="0" err="1" smtClean="0"/>
              <a:t>suitable</a:t>
            </a:r>
            <a:r>
              <a:rPr lang="hu-HU" dirty="0" smtClean="0"/>
              <a:t> (</a:t>
            </a:r>
            <a:r>
              <a:rPr lang="hu-HU" dirty="0" err="1" smtClean="0"/>
              <a:t>Ramasamy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., 2012; </a:t>
            </a:r>
            <a:r>
              <a:rPr lang="hu-HU" dirty="0" err="1" smtClean="0"/>
              <a:t>Ramamurti</a:t>
            </a:r>
            <a:r>
              <a:rPr lang="hu-HU" dirty="0" smtClean="0"/>
              <a:t>, </a:t>
            </a:r>
            <a:r>
              <a:rPr lang="hu-HU" dirty="0" err="1" smtClean="0"/>
              <a:t>2012</a:t>
            </a:r>
            <a:r>
              <a:rPr lang="hu-HU" dirty="0" smtClean="0"/>
              <a:t>; </a:t>
            </a:r>
            <a:r>
              <a:rPr lang="hu-HU" dirty="0" err="1" smtClean="0"/>
              <a:t>Buckley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, 2007; Kalotay, 2008)</a:t>
            </a:r>
          </a:p>
          <a:p>
            <a:r>
              <a:rPr lang="hu-HU" dirty="0" err="1" smtClean="0"/>
              <a:t>Distinction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country-specific</a:t>
            </a:r>
            <a:r>
              <a:rPr lang="hu-HU" dirty="0" smtClean="0"/>
              <a:t> </a:t>
            </a:r>
            <a:r>
              <a:rPr lang="hu-HU" dirty="0" err="1" smtClean="0"/>
              <a:t>advantages</a:t>
            </a:r>
            <a:r>
              <a:rPr lang="hu-HU" dirty="0" smtClean="0"/>
              <a:t> and </a:t>
            </a:r>
            <a:r>
              <a:rPr lang="hu-HU" dirty="0" err="1" smtClean="0"/>
              <a:t>firm-specific</a:t>
            </a:r>
            <a:r>
              <a:rPr lang="hu-HU" dirty="0" smtClean="0"/>
              <a:t> </a:t>
            </a:r>
            <a:r>
              <a:rPr lang="hu-HU" dirty="0" err="1" smtClean="0"/>
              <a:t>advantages</a:t>
            </a:r>
            <a:r>
              <a:rPr lang="hu-HU" dirty="0" smtClean="0"/>
              <a:t>, - </a:t>
            </a:r>
            <a:r>
              <a:rPr lang="hu-HU" dirty="0" err="1" smtClean="0"/>
              <a:t>important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emerging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r>
              <a:rPr lang="hu-HU" dirty="0" smtClean="0"/>
              <a:t> (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Lall</a:t>
            </a:r>
            <a:r>
              <a:rPr lang="hu-HU" dirty="0" smtClean="0"/>
              <a:t>, 1983; </a:t>
            </a:r>
            <a:r>
              <a:rPr lang="hu-HU" dirty="0" err="1" smtClean="0"/>
              <a:t>Curevo-Cazurra</a:t>
            </a:r>
            <a:r>
              <a:rPr lang="hu-HU" dirty="0" smtClean="0"/>
              <a:t>, 2007; </a:t>
            </a:r>
            <a:r>
              <a:rPr lang="hu-HU" dirty="0" err="1" smtClean="0"/>
              <a:t>Andreff-Balcet</a:t>
            </a:r>
            <a:r>
              <a:rPr lang="hu-HU" dirty="0" smtClean="0"/>
              <a:t>, 2013)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7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74295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Specific</a:t>
            </a:r>
            <a:r>
              <a:rPr lang="hu-HU" dirty="0" smtClean="0"/>
              <a:t> </a:t>
            </a:r>
            <a:r>
              <a:rPr lang="hu-HU" dirty="0" err="1" smtClean="0"/>
              <a:t>circumstances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former</a:t>
            </a:r>
            <a:r>
              <a:rPr lang="hu-HU" dirty="0" smtClean="0"/>
              <a:t> </a:t>
            </a:r>
            <a:r>
              <a:rPr lang="hu-HU" dirty="0" err="1" smtClean="0"/>
              <a:t>transition</a:t>
            </a:r>
            <a:r>
              <a:rPr lang="hu-HU" dirty="0" smtClean="0"/>
              <a:t> </a:t>
            </a:r>
            <a:r>
              <a:rPr lang="hu-HU" dirty="0" err="1" smtClean="0"/>
              <a:t>economies</a:t>
            </a:r>
            <a:r>
              <a:rPr lang="hu-HU" dirty="0" smtClean="0"/>
              <a:t>, </a:t>
            </a:r>
            <a:r>
              <a:rPr lang="hu-HU" dirty="0" err="1" smtClean="0"/>
              <a:t>inherited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pre-transition</a:t>
            </a:r>
            <a:r>
              <a:rPr lang="hu-HU" dirty="0" smtClean="0"/>
              <a:t>, </a:t>
            </a:r>
            <a:r>
              <a:rPr lang="hu-HU" dirty="0" err="1" smtClean="0"/>
              <a:t>where</a:t>
            </a:r>
            <a:r>
              <a:rPr lang="hu-HU" dirty="0" smtClean="0"/>
              <a:t>..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763688" y="4731990"/>
            <a:ext cx="7380312" cy="324036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363272" cy="3979608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No market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operation</a:t>
            </a:r>
            <a:r>
              <a:rPr lang="hu-HU" dirty="0" smtClean="0"/>
              <a:t>, </a:t>
            </a:r>
            <a:r>
              <a:rPr lang="hu-HU" dirty="0" err="1" smtClean="0"/>
              <a:t>virtual</a:t>
            </a:r>
            <a:r>
              <a:rPr lang="hu-HU" dirty="0" smtClean="0"/>
              <a:t> </a:t>
            </a:r>
            <a:r>
              <a:rPr lang="hu-HU" dirty="0" err="1" smtClean="0"/>
              <a:t>prices</a:t>
            </a:r>
            <a:r>
              <a:rPr lang="hu-HU" dirty="0" smtClean="0"/>
              <a:t>, </a:t>
            </a:r>
            <a:r>
              <a:rPr lang="hu-HU" dirty="0" err="1" smtClean="0"/>
              <a:t>international</a:t>
            </a:r>
            <a:r>
              <a:rPr lang="hu-HU" dirty="0" smtClean="0"/>
              <a:t> </a:t>
            </a:r>
            <a:r>
              <a:rPr lang="hu-HU" dirty="0" err="1" smtClean="0"/>
              <a:t>competitiveness</a:t>
            </a:r>
            <a:r>
              <a:rPr lang="hu-HU" dirty="0"/>
              <a:t> </a:t>
            </a:r>
            <a:r>
              <a:rPr lang="hu-HU" dirty="0" err="1" smtClean="0"/>
              <a:t>could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be </a:t>
            </a:r>
            <a:r>
              <a:rPr lang="hu-HU" dirty="0" err="1" smtClean="0"/>
              <a:t>evaluated</a:t>
            </a:r>
            <a:r>
              <a:rPr lang="hu-HU" dirty="0" smtClean="0"/>
              <a:t> (</a:t>
            </a:r>
            <a:r>
              <a:rPr lang="hu-HU" dirty="0" err="1" smtClean="0"/>
              <a:t>estimated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be</a:t>
            </a:r>
            <a:r>
              <a:rPr lang="hu-HU" dirty="0" smtClean="0"/>
              <a:t> </a:t>
            </a:r>
            <a:r>
              <a:rPr lang="hu-HU" dirty="0" err="1" smtClean="0"/>
              <a:t>very</a:t>
            </a:r>
            <a:r>
              <a:rPr lang="hu-HU" dirty="0" smtClean="0"/>
              <a:t> </a:t>
            </a:r>
            <a:r>
              <a:rPr lang="hu-HU" dirty="0" err="1" smtClean="0"/>
              <a:t>low</a:t>
            </a:r>
            <a:r>
              <a:rPr lang="hu-HU" dirty="0" smtClean="0"/>
              <a:t>) (</a:t>
            </a:r>
            <a:r>
              <a:rPr lang="hu-HU" dirty="0" err="1" smtClean="0"/>
              <a:t>Gorzelak</a:t>
            </a:r>
            <a:r>
              <a:rPr lang="hu-HU" dirty="0" smtClean="0"/>
              <a:t>, 1996)</a:t>
            </a:r>
          </a:p>
          <a:p>
            <a:r>
              <a:rPr lang="hu-HU" dirty="0" err="1" smtClean="0"/>
              <a:t>State-ownership</a:t>
            </a:r>
            <a:r>
              <a:rPr lang="hu-HU" dirty="0" smtClean="0"/>
              <a:t>: limited </a:t>
            </a:r>
            <a:r>
              <a:rPr lang="hu-HU" dirty="0" err="1" smtClean="0"/>
              <a:t>independent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strategy</a:t>
            </a:r>
            <a:endParaRPr lang="hu-HU" dirty="0" smtClean="0"/>
          </a:p>
          <a:p>
            <a:r>
              <a:rPr lang="hu-HU" dirty="0" err="1" smtClean="0"/>
              <a:t>Basically</a:t>
            </a:r>
            <a:r>
              <a:rPr lang="hu-HU" dirty="0" smtClean="0"/>
              <a:t> </a:t>
            </a:r>
            <a:r>
              <a:rPr lang="hu-HU" u="sng" dirty="0" err="1" smtClean="0"/>
              <a:t>closed</a:t>
            </a:r>
            <a:r>
              <a:rPr lang="hu-HU" dirty="0" smtClean="0"/>
              <a:t> </a:t>
            </a:r>
            <a:r>
              <a:rPr lang="hu-HU" dirty="0" err="1" smtClean="0"/>
              <a:t>economies</a:t>
            </a:r>
            <a:r>
              <a:rPr lang="hu-HU" dirty="0" smtClean="0"/>
              <a:t>, </a:t>
            </a:r>
            <a:r>
              <a:rPr lang="hu-HU" dirty="0" err="1" smtClean="0"/>
              <a:t>CMEA-trade</a:t>
            </a:r>
            <a:r>
              <a:rPr lang="hu-HU" dirty="0" smtClean="0"/>
              <a:t> </a:t>
            </a:r>
            <a:r>
              <a:rPr lang="hu-HU" dirty="0" err="1" smtClean="0"/>
              <a:t>organised</a:t>
            </a:r>
            <a:r>
              <a:rPr lang="hu-HU" dirty="0" smtClean="0"/>
              <a:t> and </a:t>
            </a:r>
            <a:r>
              <a:rPr lang="hu-HU" dirty="0" err="1" smtClean="0"/>
              <a:t>controlled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state-level</a:t>
            </a:r>
            <a:r>
              <a:rPr lang="hu-HU" dirty="0" smtClean="0"/>
              <a:t>, limited </a:t>
            </a:r>
            <a:r>
              <a:rPr lang="hu-HU" dirty="0" err="1" smtClean="0"/>
              <a:t>contacts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non-CMEA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 </a:t>
            </a:r>
            <a:r>
              <a:rPr lang="hu-HU" dirty="0" err="1" smtClean="0"/>
              <a:t>economy</a:t>
            </a:r>
            <a:r>
              <a:rPr lang="hu-HU" dirty="0" smtClean="0"/>
              <a:t> (Kornai, 1993)</a:t>
            </a:r>
          </a:p>
          <a:p>
            <a:r>
              <a:rPr lang="hu-HU" dirty="0" smtClean="0"/>
              <a:t>Limited FDI (</a:t>
            </a:r>
            <a:r>
              <a:rPr lang="hu-HU" dirty="0" err="1" smtClean="0"/>
              <a:t>representative</a:t>
            </a:r>
            <a:r>
              <a:rPr lang="hu-HU" dirty="0" smtClean="0"/>
              <a:t> </a:t>
            </a:r>
            <a:r>
              <a:rPr lang="hu-HU" dirty="0" err="1" smtClean="0"/>
              <a:t>offices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helping</a:t>
            </a:r>
            <a:r>
              <a:rPr lang="hu-HU" dirty="0" smtClean="0"/>
              <a:t> </a:t>
            </a:r>
            <a:r>
              <a:rPr lang="hu-HU" dirty="0" err="1" smtClean="0"/>
              <a:t>exports</a:t>
            </a:r>
            <a:r>
              <a:rPr lang="hu-HU" dirty="0" smtClean="0"/>
              <a:t>, </a:t>
            </a:r>
            <a:r>
              <a:rPr lang="hu-HU" dirty="0" err="1" smtClean="0"/>
              <a:t>politics-related</a:t>
            </a:r>
            <a:r>
              <a:rPr lang="hu-HU" dirty="0" smtClean="0"/>
              <a:t>)</a:t>
            </a:r>
            <a:endParaRPr lang="hu-HU" dirty="0"/>
          </a:p>
          <a:p>
            <a:pPr marL="0" indent="0">
              <a:buNone/>
            </a:pP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Thus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heritage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environment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hu-HU" b="1" i="1" u="sng" dirty="0" err="1" smtClean="0">
                <a:solidFill>
                  <a:schemeClr val="bg2">
                    <a:lumMod val="50000"/>
                  </a:schemeClr>
                </a:solidFill>
              </a:rPr>
              <a:t>country-specific</a:t>
            </a:r>
            <a:r>
              <a:rPr lang="hu-HU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–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even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country-group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specific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factors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important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distinct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from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that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of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both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developed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developing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country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multinationals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important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factors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shaping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OA (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especially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OAt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OAi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) of (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potential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multinationals</a:t>
            </a:r>
            <a:endParaRPr lang="en-GB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4300"/>
            <a:ext cx="9036496" cy="742950"/>
          </a:xfrm>
        </p:spPr>
        <p:txBody>
          <a:bodyPr>
            <a:normAutofit fontScale="90000"/>
          </a:bodyPr>
          <a:lstStyle/>
          <a:p>
            <a:r>
              <a:rPr lang="en-US" dirty="0"/>
              <a:t>Specific circumstances in the former transition </a:t>
            </a:r>
            <a:r>
              <a:rPr lang="en-US" dirty="0" smtClean="0"/>
              <a:t>economies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post-transition</a:t>
            </a:r>
            <a:r>
              <a:rPr lang="hu-HU" dirty="0" smtClean="0"/>
              <a:t> </a:t>
            </a:r>
            <a:r>
              <a:rPr lang="hu-HU" dirty="0" err="1" smtClean="0"/>
              <a:t>era</a:t>
            </a:r>
            <a:endParaRPr lang="en-GB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755576" y="4840002"/>
            <a:ext cx="8388424" cy="216024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Membership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European Union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/>
              <a:t>Results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a </a:t>
            </a:r>
            <a:r>
              <a:rPr lang="hu-HU" dirty="0" err="1" smtClean="0"/>
              <a:t>level</a:t>
            </a:r>
            <a:r>
              <a:rPr lang="hu-HU" dirty="0" smtClean="0"/>
              <a:t> </a:t>
            </a:r>
            <a:r>
              <a:rPr lang="hu-HU" dirty="0" err="1" smtClean="0"/>
              <a:t>playing</a:t>
            </a:r>
            <a:r>
              <a:rPr lang="hu-HU" dirty="0" smtClean="0"/>
              <a:t> </a:t>
            </a:r>
            <a:r>
              <a:rPr lang="hu-HU" dirty="0" err="1" smtClean="0"/>
              <a:t>field</a:t>
            </a:r>
            <a:r>
              <a:rPr lang="hu-HU" dirty="0" smtClean="0"/>
              <a:t> </a:t>
            </a:r>
            <a:r>
              <a:rPr lang="hu-HU" dirty="0" err="1" smtClean="0"/>
              <a:t>concerning</a:t>
            </a:r>
            <a:r>
              <a:rPr lang="hu-HU" dirty="0" smtClean="0"/>
              <a:t> </a:t>
            </a:r>
            <a:r>
              <a:rPr lang="hu-HU" dirty="0" err="1" smtClean="0"/>
              <a:t>regulations</a:t>
            </a:r>
            <a:r>
              <a:rPr lang="hu-HU" dirty="0" smtClean="0"/>
              <a:t> </a:t>
            </a:r>
            <a:r>
              <a:rPr lang="hu-HU" dirty="0" err="1" smtClean="0"/>
              <a:t>compared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other</a:t>
            </a:r>
            <a:r>
              <a:rPr lang="hu-HU" dirty="0" smtClean="0"/>
              <a:t> EU </a:t>
            </a:r>
            <a:r>
              <a:rPr lang="hu-HU" dirty="0" err="1" smtClean="0"/>
              <a:t>members</a:t>
            </a:r>
            <a:endParaRPr lang="hu-HU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A </a:t>
            </a:r>
            <a:r>
              <a:rPr lang="hu-HU" dirty="0" err="1" smtClean="0"/>
              <a:t>considerably</a:t>
            </a:r>
            <a:r>
              <a:rPr lang="hu-HU" dirty="0" smtClean="0"/>
              <a:t> </a:t>
            </a:r>
            <a:r>
              <a:rPr lang="hu-HU" dirty="0" err="1" smtClean="0"/>
              <a:t>reduced</a:t>
            </a:r>
            <a:r>
              <a:rPr lang="hu-HU" dirty="0" smtClean="0"/>
              <a:t> </a:t>
            </a:r>
            <a:r>
              <a:rPr lang="hu-HU" dirty="0" err="1" smtClean="0"/>
              <a:t>risk</a:t>
            </a:r>
            <a:r>
              <a:rPr lang="hu-HU" dirty="0" smtClean="0"/>
              <a:t> </a:t>
            </a:r>
            <a:r>
              <a:rPr lang="hu-HU" dirty="0" err="1" smtClean="0"/>
              <a:t>factor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foreign</a:t>
            </a:r>
            <a:r>
              <a:rPr lang="hu-HU" dirty="0" smtClean="0"/>
              <a:t> </a:t>
            </a: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investments</a:t>
            </a:r>
            <a:r>
              <a:rPr lang="hu-HU" dirty="0" smtClean="0"/>
              <a:t> (</a:t>
            </a:r>
            <a:r>
              <a:rPr lang="hu-HU" dirty="0" err="1" smtClean="0"/>
              <a:t>especially</a:t>
            </a:r>
            <a:r>
              <a:rPr lang="hu-HU" dirty="0" smtClean="0"/>
              <a:t> </a:t>
            </a:r>
            <a:r>
              <a:rPr lang="hu-HU" dirty="0" err="1" smtClean="0"/>
              <a:t>withing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/>
              <a:t>Political</a:t>
            </a:r>
            <a:r>
              <a:rPr lang="hu-HU" dirty="0" smtClean="0"/>
              <a:t> </a:t>
            </a:r>
            <a:r>
              <a:rPr lang="hu-HU" dirty="0" err="1" smtClean="0"/>
              <a:t>stability</a:t>
            </a:r>
            <a:r>
              <a:rPr lang="hu-HU" dirty="0" smtClean="0"/>
              <a:t>, </a:t>
            </a:r>
            <a:r>
              <a:rPr lang="hu-HU" dirty="0" err="1" smtClean="0"/>
              <a:t>economic</a:t>
            </a:r>
            <a:r>
              <a:rPr lang="hu-HU" dirty="0" smtClean="0"/>
              <a:t> </a:t>
            </a:r>
            <a:r>
              <a:rPr lang="hu-HU" dirty="0" err="1" smtClean="0"/>
              <a:t>convergence</a:t>
            </a:r>
            <a:r>
              <a:rPr lang="hu-HU" dirty="0" smtClean="0"/>
              <a:t>, </a:t>
            </a:r>
            <a:r>
              <a:rPr lang="hu-HU" dirty="0" err="1" smtClean="0"/>
              <a:t>liberalisation</a:t>
            </a:r>
            <a:r>
              <a:rPr lang="hu-HU" dirty="0" smtClean="0"/>
              <a:t> of trade and </a:t>
            </a:r>
            <a:r>
              <a:rPr lang="hu-HU" dirty="0" err="1" smtClean="0"/>
              <a:t>capital</a:t>
            </a:r>
            <a:r>
              <a:rPr lang="hu-HU" dirty="0" smtClean="0"/>
              <a:t>, </a:t>
            </a:r>
            <a:r>
              <a:rPr lang="hu-HU" dirty="0" err="1" smtClean="0"/>
              <a:t>regulation</a:t>
            </a:r>
            <a:r>
              <a:rPr lang="hu-HU" dirty="0" smtClean="0"/>
              <a:t> </a:t>
            </a:r>
            <a:r>
              <a:rPr lang="hu-HU" dirty="0" err="1" smtClean="0"/>
              <a:t>quality</a:t>
            </a:r>
            <a:r>
              <a:rPr lang="hu-HU" dirty="0" smtClean="0"/>
              <a:t>, IP </a:t>
            </a:r>
            <a:r>
              <a:rPr lang="hu-HU" dirty="0" err="1" smtClean="0"/>
              <a:t>rights</a:t>
            </a:r>
            <a:r>
              <a:rPr lang="hu-HU" dirty="0" smtClean="0"/>
              <a:t> etc</a:t>
            </a:r>
            <a:r>
              <a:rPr lang="hu-HU" dirty="0"/>
              <a:t>. </a:t>
            </a:r>
            <a:r>
              <a:rPr lang="hu-HU" dirty="0" err="1"/>
              <a:t>influenced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EU </a:t>
            </a:r>
            <a:r>
              <a:rPr lang="hu-HU" dirty="0" err="1"/>
              <a:t>membership</a:t>
            </a:r>
            <a:r>
              <a:rPr lang="hu-HU" dirty="0"/>
              <a:t> </a:t>
            </a:r>
            <a:r>
              <a:rPr lang="hu-HU" dirty="0" smtClean="0"/>
              <a:t> - </a:t>
            </a:r>
            <a:r>
              <a:rPr lang="hu-HU" dirty="0" err="1" smtClean="0"/>
              <a:t>important</a:t>
            </a:r>
            <a:r>
              <a:rPr lang="hu-HU" dirty="0" smtClean="0"/>
              <a:t> </a:t>
            </a:r>
            <a:r>
              <a:rPr lang="hu-HU" dirty="0" err="1" smtClean="0"/>
              <a:t>factors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of </a:t>
            </a:r>
            <a:r>
              <a:rPr lang="hu-HU" dirty="0" err="1" smtClean="0"/>
              <a:t>view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OFDI (</a:t>
            </a:r>
            <a:r>
              <a:rPr lang="hu-HU" dirty="0" err="1" smtClean="0"/>
              <a:t>Demekas</a:t>
            </a:r>
            <a:r>
              <a:rPr lang="hu-HU" dirty="0" smtClean="0"/>
              <a:t>, 2007)</a:t>
            </a:r>
          </a:p>
          <a:p>
            <a:pPr>
              <a:buFont typeface="Courier New" panose="02070309020205020404" pitchFamily="49" charset="0"/>
              <a:buChar char="o"/>
            </a:pPr>
            <a:endParaRPr lang="hu-HU" dirty="0"/>
          </a:p>
          <a:p>
            <a:pPr marL="0" indent="0">
              <a:buNone/>
            </a:pP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Similarly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important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specific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to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EU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members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b="1" i="1" u="sng" dirty="0" err="1" smtClean="0">
                <a:solidFill>
                  <a:schemeClr val="bg2">
                    <a:lumMod val="50000"/>
                  </a:schemeClr>
                </a:solidFill>
              </a:rPr>
              <a:t>institutional</a:t>
            </a:r>
            <a:r>
              <a:rPr lang="hu-HU" b="1" i="1" u="sn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b="1" i="1" u="sng" dirty="0" err="1" smtClean="0">
                <a:solidFill>
                  <a:schemeClr val="bg2">
                    <a:lumMod val="50000"/>
                  </a:schemeClr>
                </a:solidFill>
              </a:rPr>
              <a:t>factors</a:t>
            </a:r>
            <a:r>
              <a:rPr lang="hu-HU" b="1" i="1" u="sn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shaping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OA (and LA,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when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investing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in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another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 EU </a:t>
            </a:r>
            <a:r>
              <a:rPr lang="hu-HU" i="1" dirty="0" err="1" smtClean="0">
                <a:solidFill>
                  <a:schemeClr val="bg2">
                    <a:lumMod val="50000"/>
                  </a:schemeClr>
                </a:solidFill>
              </a:rPr>
              <a:t>member</a:t>
            </a:r>
            <a:r>
              <a:rPr lang="hu-HU" i="1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85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precedents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literature</a:t>
            </a:r>
            <a:r>
              <a:rPr lang="hu-HU" dirty="0" smtClean="0"/>
              <a:t> 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763688" y="4785997"/>
            <a:ext cx="7272808" cy="255110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21600"/>
            <a:ext cx="8229600" cy="3396120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Andreff (2003):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(</a:t>
            </a:r>
            <a:r>
              <a:rPr lang="hu-HU" dirty="0" err="1" smtClean="0"/>
              <a:t>former</a:t>
            </a:r>
            <a:r>
              <a:rPr lang="hu-HU" dirty="0" smtClean="0"/>
              <a:t>) </a:t>
            </a:r>
            <a:r>
              <a:rPr lang="hu-HU" dirty="0" err="1" smtClean="0"/>
              <a:t>transition</a:t>
            </a:r>
            <a:r>
              <a:rPr lang="hu-HU" dirty="0" smtClean="0"/>
              <a:t> </a:t>
            </a:r>
            <a:r>
              <a:rPr lang="hu-HU" dirty="0" err="1" smtClean="0"/>
              <a:t>economies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/>
              <a:t> </a:t>
            </a:r>
            <a:r>
              <a:rPr lang="hu-HU" dirty="0" err="1" smtClean="0"/>
              <a:t>becoming</a:t>
            </a:r>
            <a:r>
              <a:rPr lang="hu-HU" dirty="0" smtClean="0"/>
              <a:t> </a:t>
            </a:r>
            <a:r>
              <a:rPr lang="hu-HU" dirty="0" err="1" smtClean="0"/>
              <a:t>similar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r>
              <a:rPr lang="hu-HU" dirty="0" smtClean="0"/>
              <a:t> –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start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latter</a:t>
            </a:r>
            <a:r>
              <a:rPr lang="hu-HU" dirty="0" smtClean="0"/>
              <a:t>’s </a:t>
            </a:r>
            <a:r>
              <a:rPr lang="hu-HU" dirty="0" err="1" smtClean="0"/>
              <a:t>internationalisation</a:t>
            </a:r>
            <a:r>
              <a:rPr lang="hu-HU" dirty="0" smtClean="0"/>
              <a:t> of </a:t>
            </a:r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 </a:t>
            </a:r>
            <a:r>
              <a:rPr lang="hu-HU" dirty="0" err="1" smtClean="0"/>
              <a:t>multinationals</a:t>
            </a:r>
            <a:r>
              <a:rPr lang="hu-HU" dirty="0" smtClean="0"/>
              <a:t> (</a:t>
            </a:r>
            <a:r>
              <a:rPr lang="hu-HU" dirty="0" err="1" smtClean="0"/>
              <a:t>late</a:t>
            </a:r>
            <a:r>
              <a:rPr lang="hu-HU" dirty="0" smtClean="0"/>
              <a:t> 70s)</a:t>
            </a:r>
          </a:p>
          <a:p>
            <a:r>
              <a:rPr lang="en-US" dirty="0" err="1" smtClean="0"/>
              <a:t>Svetlicic</a:t>
            </a:r>
            <a:r>
              <a:rPr lang="en-US" dirty="0" smtClean="0"/>
              <a:t> </a:t>
            </a:r>
            <a:r>
              <a:rPr lang="en-US" dirty="0"/>
              <a:t>(2004): new multinationals from (former) transition economies are different from both developed country (of 20 years ago) and emerging multinationals in many </a:t>
            </a:r>
            <a:r>
              <a:rPr lang="en-US" dirty="0" smtClean="0"/>
              <a:t>areas</a:t>
            </a: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Hoskisson</a:t>
            </a:r>
            <a:r>
              <a:rPr lang="en-US" dirty="0"/>
              <a:t> et al. (2013</a:t>
            </a:r>
            <a:r>
              <a:rPr lang="en-US" dirty="0" smtClean="0"/>
              <a:t>)</a:t>
            </a:r>
            <a:r>
              <a:rPr lang="hu-HU" dirty="0" smtClean="0"/>
              <a:t>: </a:t>
            </a:r>
            <a:r>
              <a:rPr lang="en-US" dirty="0" smtClean="0"/>
              <a:t>new </a:t>
            </a:r>
            <a:r>
              <a:rPr lang="en-US" dirty="0"/>
              <a:t>multinationals from mid-range emerging economies: </a:t>
            </a:r>
            <a:r>
              <a:rPr lang="hu-HU" dirty="0" smtClean="0"/>
              <a:t> ne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to move beyond a simple dichotomy that divides </a:t>
            </a:r>
            <a:r>
              <a:rPr lang="en-US" dirty="0" smtClean="0"/>
              <a:t>multinational companies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developed</a:t>
            </a:r>
            <a:r>
              <a:rPr lang="hu-HU" dirty="0" smtClean="0"/>
              <a:t> and </a:t>
            </a:r>
            <a:r>
              <a:rPr lang="hu-HU" dirty="0" err="1" smtClean="0"/>
              <a:t>emerging</a:t>
            </a:r>
            <a:r>
              <a:rPr lang="hu-HU" dirty="0" smtClean="0"/>
              <a:t>;  </a:t>
            </a:r>
            <a:r>
              <a:rPr lang="en-US" dirty="0" smtClean="0"/>
              <a:t>Importance </a:t>
            </a:r>
            <a:r>
              <a:rPr lang="en-US" dirty="0"/>
              <a:t>of (home and host country) </a:t>
            </a:r>
            <a:r>
              <a:rPr lang="en-US" u="sng" dirty="0"/>
              <a:t>institutional </a:t>
            </a:r>
            <a:r>
              <a:rPr lang="en-US" u="sng" dirty="0" smtClean="0"/>
              <a:t>factors</a:t>
            </a:r>
            <a:endParaRPr lang="hu-HU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Stoian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2013)</a:t>
            </a:r>
            <a:r>
              <a:rPr lang="hu-HU" dirty="0" smtClean="0"/>
              <a:t> CEE </a:t>
            </a:r>
            <a:r>
              <a:rPr lang="hu-HU" dirty="0" err="1" smtClean="0"/>
              <a:t>MNCs</a:t>
            </a:r>
            <a:r>
              <a:rPr lang="hu-HU" dirty="0" smtClean="0"/>
              <a:t> d</a:t>
            </a:r>
            <a:r>
              <a:rPr lang="en-US" dirty="0" err="1" smtClean="0"/>
              <a:t>istinct</a:t>
            </a:r>
            <a:r>
              <a:rPr lang="en-US" dirty="0" smtClean="0"/>
              <a:t> </a:t>
            </a:r>
            <a:r>
              <a:rPr lang="en-US" dirty="0"/>
              <a:t>from other emerging economies; they have different economic fundamentals and different policy </a:t>
            </a:r>
            <a:r>
              <a:rPr lang="en-US" dirty="0" err="1" smtClean="0"/>
              <a:t>chall</a:t>
            </a:r>
            <a:r>
              <a:rPr lang="hu-HU" dirty="0" smtClean="0"/>
              <a:t>e</a:t>
            </a:r>
            <a:r>
              <a:rPr lang="en-US" dirty="0" err="1" smtClean="0"/>
              <a:t>nges</a:t>
            </a:r>
            <a:r>
              <a:rPr lang="hu-HU" dirty="0" smtClean="0"/>
              <a:t>; </a:t>
            </a:r>
            <a:r>
              <a:rPr lang="hu-HU" dirty="0" err="1" smtClean="0"/>
              <a:t>importance</a:t>
            </a:r>
            <a:r>
              <a:rPr lang="hu-HU" dirty="0" smtClean="0"/>
              <a:t> of </a:t>
            </a:r>
            <a:r>
              <a:rPr lang="en-US" u="sng" dirty="0" smtClean="0"/>
              <a:t>institutional </a:t>
            </a:r>
            <a:r>
              <a:rPr lang="en-US" u="sng" dirty="0"/>
              <a:t>factors</a:t>
            </a:r>
            <a:r>
              <a:rPr lang="en-US" dirty="0"/>
              <a:t>, these latter specific to CEE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84339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Data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2123728" y="4840002"/>
            <a:ext cx="7020272" cy="216024"/>
          </a:xfrm>
        </p:spPr>
        <p:txBody>
          <a:bodyPr/>
          <a:lstStyle/>
          <a:p>
            <a:r>
              <a:rPr lang="en-US" smtClean="0"/>
              <a:t>5th AIB-CEE conference, Cracow, 12-15 September, 2018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Data </a:t>
            </a:r>
            <a:r>
              <a:rPr lang="hu-HU" dirty="0" err="1" smtClean="0"/>
              <a:t>constraints</a:t>
            </a:r>
            <a:r>
              <a:rPr lang="hu-HU" dirty="0" smtClean="0"/>
              <a:t> </a:t>
            </a:r>
            <a:r>
              <a:rPr lang="hu-HU" dirty="0" err="1" smtClean="0"/>
              <a:t>very</a:t>
            </a:r>
            <a:r>
              <a:rPr lang="hu-HU" dirty="0" smtClean="0"/>
              <a:t> </a:t>
            </a:r>
            <a:r>
              <a:rPr lang="hu-HU" dirty="0" err="1" smtClean="0"/>
              <a:t>serious</a:t>
            </a:r>
            <a:endParaRPr lang="hu-HU" dirty="0" smtClean="0"/>
          </a:p>
          <a:p>
            <a:r>
              <a:rPr lang="hu-HU" dirty="0" err="1" smtClean="0"/>
              <a:t>Macro-level</a:t>
            </a:r>
            <a:r>
              <a:rPr lang="hu-HU" dirty="0" smtClean="0"/>
              <a:t>: </a:t>
            </a:r>
            <a:r>
              <a:rPr lang="hu-HU" dirty="0" err="1" smtClean="0"/>
              <a:t>problem</a:t>
            </a:r>
            <a:r>
              <a:rPr lang="hu-HU" dirty="0" smtClean="0"/>
              <a:t> – no </a:t>
            </a:r>
            <a:r>
              <a:rPr lang="hu-HU" dirty="0" err="1" smtClean="0"/>
              <a:t>distinction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b="1" i="1" dirty="0" err="1" smtClean="0">
                <a:solidFill>
                  <a:schemeClr val="bg2">
                    <a:lumMod val="50000"/>
                  </a:schemeClr>
                </a:solidFill>
              </a:rPr>
              <a:t>direct</a:t>
            </a:r>
            <a:r>
              <a:rPr lang="hu-HU" b="1" i="1" dirty="0" smtClean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hu-HU" b="1" i="1" dirty="0" err="1" smtClean="0">
                <a:solidFill>
                  <a:schemeClr val="bg2">
                    <a:lumMod val="50000"/>
                  </a:schemeClr>
                </a:solidFill>
              </a:rPr>
              <a:t>indirect</a:t>
            </a:r>
            <a:r>
              <a:rPr lang="hu-HU" dirty="0" smtClean="0"/>
              <a:t> OFDI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statistical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(BPM6 – </a:t>
            </a:r>
            <a:r>
              <a:rPr lang="hu-HU" dirty="0" err="1" smtClean="0"/>
              <a:t>ultimate</a:t>
            </a:r>
            <a:r>
              <a:rPr lang="hu-HU" dirty="0" smtClean="0"/>
              <a:t> </a:t>
            </a:r>
            <a:r>
              <a:rPr lang="hu-HU" dirty="0" err="1" smtClean="0"/>
              <a:t>owner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inward</a:t>
            </a:r>
            <a:r>
              <a:rPr lang="hu-HU" dirty="0" smtClean="0"/>
              <a:t> FDI </a:t>
            </a:r>
            <a:r>
              <a:rPr lang="hu-HU" dirty="0" err="1" smtClean="0"/>
              <a:t>only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That</a:t>
            </a:r>
            <a:r>
              <a:rPr lang="hu-HU" dirty="0" smtClean="0"/>
              <a:t> is </a:t>
            </a:r>
            <a:r>
              <a:rPr lang="hu-HU" dirty="0" err="1" smtClean="0"/>
              <a:t>why</a:t>
            </a:r>
            <a:r>
              <a:rPr lang="hu-HU" dirty="0" smtClean="0"/>
              <a:t>: </a:t>
            </a:r>
            <a:r>
              <a:rPr lang="hu-HU" dirty="0" err="1" smtClean="0"/>
              <a:t>going</a:t>
            </a:r>
            <a:r>
              <a:rPr lang="hu-HU" dirty="0" smtClean="0"/>
              <a:t> down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micro</a:t>
            </a:r>
            <a:r>
              <a:rPr lang="hu-HU" dirty="0" smtClean="0"/>
              <a:t>/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, </a:t>
            </a:r>
            <a:r>
              <a:rPr lang="hu-HU" dirty="0" err="1" smtClean="0"/>
              <a:t>wherever</a:t>
            </a:r>
            <a:r>
              <a:rPr lang="hu-HU" dirty="0" smtClean="0"/>
              <a:t> </a:t>
            </a:r>
            <a:r>
              <a:rPr lang="hu-HU" dirty="0" err="1" smtClean="0"/>
              <a:t>possible</a:t>
            </a:r>
            <a:r>
              <a:rPr lang="hu-HU" dirty="0" smtClean="0"/>
              <a:t> – </a:t>
            </a:r>
            <a:r>
              <a:rPr lang="hu-HU" u="sng" dirty="0" err="1" smtClean="0"/>
              <a:t>company</a:t>
            </a:r>
            <a:r>
              <a:rPr lang="hu-HU" u="sng" dirty="0" smtClean="0"/>
              <a:t> </a:t>
            </a:r>
            <a:r>
              <a:rPr lang="hu-HU" u="sng" dirty="0" err="1" smtClean="0"/>
              <a:t>case</a:t>
            </a:r>
            <a:r>
              <a:rPr lang="hu-HU" u="sng" dirty="0" smtClean="0"/>
              <a:t> </a:t>
            </a:r>
            <a:r>
              <a:rPr lang="hu-HU" u="sng" dirty="0" err="1" smtClean="0"/>
              <a:t>studies</a:t>
            </a:r>
            <a:endParaRPr lang="hu-HU" u="sng" dirty="0" smtClean="0"/>
          </a:p>
          <a:p>
            <a:r>
              <a:rPr lang="hu-HU" dirty="0" err="1" smtClean="0"/>
              <a:t>Concentrating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: Hungary and </a:t>
            </a:r>
            <a:r>
              <a:rPr lang="hu-HU" dirty="0" err="1" smtClean="0"/>
              <a:t>Poland</a:t>
            </a:r>
            <a:r>
              <a:rPr lang="hu-HU" dirty="0" smtClean="0"/>
              <a:t> plus </a:t>
            </a:r>
            <a:r>
              <a:rPr lang="hu-HU" dirty="0" err="1" smtClean="0"/>
              <a:t>Czech</a:t>
            </a:r>
            <a:r>
              <a:rPr lang="hu-HU" dirty="0" smtClean="0"/>
              <a:t> </a:t>
            </a:r>
            <a:r>
              <a:rPr lang="hu-HU" dirty="0" err="1" smtClean="0"/>
              <a:t>Republic</a:t>
            </a:r>
            <a:r>
              <a:rPr lang="hu-HU" dirty="0" smtClean="0"/>
              <a:t> </a:t>
            </a:r>
            <a:r>
              <a:rPr lang="hu-HU" dirty="0" err="1" smtClean="0"/>
              <a:t>due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availability</a:t>
            </a:r>
            <a:r>
              <a:rPr lang="hu-HU" dirty="0" smtClean="0"/>
              <a:t> (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cases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48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ó">
  <a:themeElements>
    <a:clrScheme name="Origó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ó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ó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843</TotalTime>
  <Words>1583</Words>
  <Application>Microsoft Office PowerPoint</Application>
  <PresentationFormat>Diavetítés a képernyőre (16:9 oldalarány)</PresentationFormat>
  <Paragraphs>155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Origó</vt:lpstr>
      <vt:lpstr>Post-transition multinationals</vt:lpstr>
      <vt:lpstr>Outline</vt:lpstr>
      <vt:lpstr>Background</vt:lpstr>
      <vt:lpstr>Main aim – research question</vt:lpstr>
      <vt:lpstr>A short review of related theoretical literature</vt:lpstr>
      <vt:lpstr>Specific circumstances in the former transition economies, inherited from pre-transition, where..</vt:lpstr>
      <vt:lpstr>Specific circumstances in the former transition economies in the post-transition era</vt:lpstr>
      <vt:lpstr>Direct precedents in the literature </vt:lpstr>
      <vt:lpstr>Data</vt:lpstr>
      <vt:lpstr>New typology of post-transition MNCs</vt:lpstr>
      <vt:lpstr>Typology of post-transition MNCs</vt:lpstr>
      <vt:lpstr>Company cases</vt:lpstr>
      <vt:lpstr>Areas of analysis – comparing the four types of multinationals</vt:lpstr>
      <vt:lpstr>PowerPoint bemutató</vt:lpstr>
      <vt:lpstr>Further research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Post-transition multinationals</dc:title>
  <dc:creator>Magdi</dc:creator>
  <cp:lastModifiedBy>Magdi</cp:lastModifiedBy>
  <cp:revision>99</cp:revision>
  <cp:lastPrinted>2017-11-27T19:06:03Z</cp:lastPrinted>
  <dcterms:created xsi:type="dcterms:W3CDTF">2017-11-22T11:18:17Z</dcterms:created>
  <dcterms:modified xsi:type="dcterms:W3CDTF">2018-09-10T06:37:24Z</dcterms:modified>
</cp:coreProperties>
</file>